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6" r:id="rId1"/>
  </p:sldMasterIdLst>
  <p:notesMasterIdLst>
    <p:notesMasterId r:id="rId21"/>
  </p:notesMasterIdLst>
  <p:sldIdLst>
    <p:sldId id="256" r:id="rId2"/>
    <p:sldId id="257" r:id="rId3"/>
    <p:sldId id="263" r:id="rId4"/>
    <p:sldId id="260" r:id="rId5"/>
    <p:sldId id="266" r:id="rId6"/>
    <p:sldId id="261" r:id="rId7"/>
    <p:sldId id="262" r:id="rId8"/>
    <p:sldId id="264" r:id="rId9"/>
    <p:sldId id="265" r:id="rId10"/>
    <p:sldId id="280" r:id="rId11"/>
    <p:sldId id="283" r:id="rId12"/>
    <p:sldId id="286" r:id="rId13"/>
    <p:sldId id="289" r:id="rId14"/>
    <p:sldId id="292" r:id="rId15"/>
    <p:sldId id="295" r:id="rId16"/>
    <p:sldId id="298" r:id="rId17"/>
    <p:sldId id="301" r:id="rId18"/>
    <p:sldId id="304" r:id="rId19"/>
    <p:sldId id="267" r:id="rId20"/>
  </p:sldIdLst>
  <p:sldSz cx="12192000" cy="6858000"/>
  <p:notesSz cx="6858000" cy="9144000"/>
  <p:custDataLst>
    <p:tags r:id="rId2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9" autoAdjust="0"/>
  </p:normalViewPr>
  <p:slideViewPr>
    <p:cSldViewPr snapToGrid="0">
      <p:cViewPr varScale="1">
        <p:scale>
          <a:sx n="78" d="100"/>
          <a:sy n="78" d="100"/>
        </p:scale>
        <p:origin x="878" y="77"/>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u="sng">
                <a:effectLst>
                  <a:outerShdw blurRad="38100" dist="38100" dir="2700000" algn="tl">
                    <a:srgbClr val="000000">
                      <a:alpha val="43137"/>
                    </a:srgbClr>
                  </a:outerShdw>
                </a:effectLst>
              </a:rPr>
              <a:t>EDUCATION LEVEL</a:t>
            </a:r>
          </a:p>
        </c:rich>
      </c:tx>
      <c:overlay val="0"/>
      <c:spPr>
        <a:noFill/>
        <a:ln>
          <a:noFill/>
        </a:ln>
        <a:effectLst/>
      </c:spPr>
    </c:title>
    <c:autoTitleDeleted val="0"/>
    <c:plotArea>
      <c:layout/>
      <c:pieChart>
        <c:varyColors val="1"/>
        <c:ser>
          <c:idx val="0"/>
          <c:order val="0"/>
          <c:tx>
            <c:strRef>
              <c:f>Sheet1!$B$1</c:f>
              <c:strCache>
                <c:ptCount val="1"/>
                <c:pt idx="0">
                  <c:v>EDUCATION LEVEL</c:v>
                </c:pt>
              </c:strCache>
            </c:strRef>
          </c:tx>
          <c:dPt>
            <c:idx val="0"/>
            <c:bubble3D val="0"/>
            <c:spPr>
              <a:solidFill>
                <a:schemeClr val="accent1"/>
              </a:solidFill>
              <a:ln w="19050">
                <a:solidFill>
                  <a:schemeClr val="lt1"/>
                </a:solidFill>
              </a:ln>
            </c:spPr>
            <c:extLst>
              <c:ext xmlns:c16="http://schemas.microsoft.com/office/drawing/2014/chart" uri="{C3380CC4-5D6E-409C-BE32-E72D297353CC}">
                <c16:uniqueId val="{00000001-D640-4779-A713-AE2ED499D831}"/>
              </c:ext>
            </c:extLst>
          </c:dPt>
          <c:dPt>
            <c:idx val="1"/>
            <c:bubble3D val="0"/>
            <c:spPr>
              <a:solidFill>
                <a:schemeClr val="accent2"/>
              </a:solidFill>
              <a:ln w="19050">
                <a:solidFill>
                  <a:schemeClr val="lt1"/>
                </a:solidFill>
              </a:ln>
            </c:spPr>
            <c:extLst>
              <c:ext xmlns:c16="http://schemas.microsoft.com/office/drawing/2014/chart" uri="{C3380CC4-5D6E-409C-BE32-E72D297353CC}">
                <c16:uniqueId val="{00000003-D640-4779-A713-AE2ED499D831}"/>
              </c:ext>
            </c:extLst>
          </c:dPt>
          <c:dPt>
            <c:idx val="2"/>
            <c:bubble3D val="0"/>
            <c:spPr>
              <a:solidFill>
                <a:schemeClr val="accent3"/>
              </a:solidFill>
              <a:ln w="19050">
                <a:solidFill>
                  <a:schemeClr val="lt1"/>
                </a:solidFill>
              </a:ln>
            </c:spPr>
            <c:extLst>
              <c:ext xmlns:c16="http://schemas.microsoft.com/office/drawing/2014/chart" uri="{C3380CC4-5D6E-409C-BE32-E72D297353CC}">
                <c16:uniqueId val="{00000005-D640-4779-A713-AE2ED499D831}"/>
              </c:ext>
            </c:extLst>
          </c:dPt>
          <c:dPt>
            <c:idx val="3"/>
            <c:bubble3D val="0"/>
            <c:spPr>
              <a:solidFill>
                <a:schemeClr val="accent4"/>
              </a:solidFill>
              <a:ln w="19050">
                <a:solidFill>
                  <a:schemeClr val="lt1"/>
                </a:solidFill>
              </a:ln>
            </c:spPr>
            <c:extLst>
              <c:ext xmlns:c16="http://schemas.microsoft.com/office/drawing/2014/chart" uri="{C3380CC4-5D6E-409C-BE32-E72D297353CC}">
                <c16:uniqueId val="{00000007-D640-4779-A713-AE2ED499D831}"/>
              </c:ext>
            </c:extLst>
          </c:dPt>
          <c:dPt>
            <c:idx val="4"/>
            <c:bubble3D val="0"/>
            <c:spPr>
              <a:solidFill>
                <a:schemeClr val="accent5"/>
              </a:solidFill>
              <a:ln w="19050">
                <a:solidFill>
                  <a:schemeClr val="lt1"/>
                </a:solidFill>
              </a:ln>
            </c:spPr>
            <c:extLst>
              <c:ext xmlns:c16="http://schemas.microsoft.com/office/drawing/2014/chart" uri="{C3380CC4-5D6E-409C-BE32-E72D297353CC}">
                <c16:uniqueId val="{00000009-D640-4779-A713-AE2ED499D83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smtId="4294967295">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Lst>
          </c:dLbls>
          <c:cat>
            <c:strRef>
              <c:f>Sheet1!$A$2:$A$6</c:f>
              <c:strCache>
                <c:ptCount val="5"/>
                <c:pt idx="0">
                  <c:v>NO EDUCATION</c:v>
                </c:pt>
                <c:pt idx="1">
                  <c:v>HIGH SCHOOL </c:v>
                </c:pt>
                <c:pt idx="2">
                  <c:v>DIPLOMA</c:v>
                </c:pt>
                <c:pt idx="3">
                  <c:v>POST GRADUATE</c:v>
                </c:pt>
                <c:pt idx="4">
                  <c:v>GRADUATE</c:v>
                </c:pt>
              </c:strCache>
            </c:strRef>
          </c:cat>
          <c:val>
            <c:numRef>
              <c:f>Sheet1!$B$2:$B$6</c:f>
              <c:numCache>
                <c:formatCode>General</c:formatCode>
                <c:ptCount val="5"/>
                <c:pt idx="0">
                  <c:v>65</c:v>
                </c:pt>
                <c:pt idx="1">
                  <c:v>26</c:v>
                </c:pt>
                <c:pt idx="2">
                  <c:v>2</c:v>
                </c:pt>
                <c:pt idx="3">
                  <c:v>1</c:v>
                </c:pt>
                <c:pt idx="4">
                  <c:v>6</c:v>
                </c:pt>
              </c:numCache>
            </c:numRef>
          </c:val>
          <c:extLst xmlns:m="http://schemas.openxmlformats.org/officeDocument/2006/math" xmlns:w="http://schemas.openxmlformats.org/wordprocessingml/2006/main" xmlns:wp="http://schemas.openxmlformats.org/drawingml/2006/wordprocessingDrawing" xmlns:a14="http://schemas.microsoft.com/office/drawing/2010/main">
            <c:ext xmlns:c16="http://schemas.microsoft.com/office/drawing/2014/chart" uri="{C3380CC4-5D6E-409C-BE32-E72D297353CC}">
              <c16:uniqueId val="{00000000-E90C-4A30-BB11-498849789C8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legend>
    <c:plotVisOnly val="1"/>
    <c:dispBlanksAs val="gap"/>
    <c:extLst xmlns:m="http://schemas.openxmlformats.org/officeDocument/2006/math" xmlns:w="http://schemas.openxmlformats.org/wordprocessingml/2006/main" xmlns:wp="http://schemas.openxmlformats.org/drawingml/2006/wordprocessingDrawing" xmlns:a14="http://schemas.microsoft.com/office/drawing/2010/main">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legend>
    <c:plotVisOnly val="1"/>
    <c:dispBlanksAs val="gap"/>
    <c:extLst xmlns:m="http://schemas.openxmlformats.org/officeDocument/2006/math" xmlns:w="http://schemas.openxmlformats.org/wordprocessingml/2006/main" xmlns:wp="http://schemas.openxmlformats.org/drawingml/2006/wordprocessingDrawing" xmlns:a14="http://schemas.microsoft.com/office/drawing/2010/main">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u="sng">
                <a:effectLst>
                  <a:outerShdw blurRad="38100" dist="38100" dir="2700000" algn="tl">
                    <a:srgbClr val="000000">
                      <a:alpha val="43137"/>
                    </a:srgbClr>
                  </a:outerShdw>
                </a:effectLst>
              </a:rPr>
              <a:t>PLAYING</a:t>
            </a:r>
            <a:r>
              <a:rPr lang="en-US" b="1" u="sng" baseline="0">
                <a:effectLst>
                  <a:outerShdw blurRad="38100" dist="38100" dir="2700000" algn="tl">
                    <a:srgbClr val="000000">
                      <a:alpha val="43137"/>
                    </a:srgbClr>
                  </a:outerShdw>
                </a:effectLst>
              </a:rPr>
              <a:t> SOURCE</a:t>
            </a:r>
            <a:endParaRPr lang="en-US" b="1" u="sng">
              <a:effectLst>
                <a:outerShdw blurRad="38100" dist="38100" dir="2700000" algn="tl">
                  <a:srgbClr val="000000">
                    <a:alpha val="43137"/>
                  </a:srgbClr>
                </a:outerShdw>
              </a:effectLst>
            </a:endParaRPr>
          </a:p>
        </c:rich>
      </c:tx>
      <c:overlay val="0"/>
      <c:spPr>
        <a:noFill/>
        <a:ln>
          <a:noFill/>
        </a:ln>
        <a:effectLst/>
      </c:spPr>
    </c:title>
    <c:autoTitleDeleted val="0"/>
    <c:plotArea>
      <c:layout/>
      <c:pieChart>
        <c:varyColors val="1"/>
        <c:ser>
          <c:idx val="0"/>
          <c:order val="0"/>
          <c:tx>
            <c:strRef>
              <c:f>Sheet1!$B$1</c:f>
              <c:strCache>
                <c:ptCount val="1"/>
                <c:pt idx="0">
                  <c:v>PLAYING SOURCE</c:v>
                </c:pt>
              </c:strCache>
            </c:strRef>
          </c:tx>
          <c:dPt>
            <c:idx val="0"/>
            <c:bubble3D val="0"/>
            <c:spPr>
              <a:solidFill>
                <a:schemeClr val="accent1"/>
              </a:solidFill>
              <a:ln w="19050">
                <a:solidFill>
                  <a:schemeClr val="lt1"/>
                </a:solidFill>
              </a:ln>
            </c:spPr>
            <c:extLst xmlns:m="http://schemas.openxmlformats.org/officeDocument/2006/math" xmlns:w="http://schemas.openxmlformats.org/wordprocessingml/2006/main" xmlns:wp="http://schemas.openxmlformats.org/drawingml/2006/wordprocessingDrawing" xmlns:a14="http://schemas.microsoft.com/office/drawing/2010/main">
              <c:ext xmlns:c16="http://schemas.microsoft.com/office/drawing/2014/chart" uri="{C3380CC4-5D6E-409C-BE32-E72D297353CC}">
                <c16:uniqueId val="{00000001-EFAC-4555-A53A-2B5174411B59}"/>
              </c:ext>
            </c:extLst>
          </c:dPt>
          <c:dPt>
            <c:idx val="1"/>
            <c:bubble3D val="0"/>
            <c:spPr>
              <a:solidFill>
                <a:schemeClr val="accent2"/>
              </a:solidFill>
              <a:ln w="19050">
                <a:solidFill>
                  <a:schemeClr val="lt1"/>
                </a:solidFill>
              </a:ln>
            </c:spPr>
            <c:extLst xmlns:m="http://schemas.openxmlformats.org/officeDocument/2006/math" xmlns:w="http://schemas.openxmlformats.org/wordprocessingml/2006/main" xmlns:wp="http://schemas.openxmlformats.org/drawingml/2006/wordprocessingDrawing" xmlns:a14="http://schemas.microsoft.com/office/drawing/2010/main">
              <c:ext xmlns:c16="http://schemas.microsoft.com/office/drawing/2014/chart" uri="{C3380CC4-5D6E-409C-BE32-E72D297353CC}">
                <c16:uniqueId val="{00000003-EFAC-4555-A53A-2B5174411B59}"/>
              </c:ext>
            </c:extLst>
          </c:dPt>
          <c:dPt>
            <c:idx val="2"/>
            <c:bubble3D val="0"/>
            <c:spPr>
              <a:solidFill>
                <a:schemeClr val="accent3"/>
              </a:solidFill>
              <a:ln w="19050">
                <a:solidFill>
                  <a:schemeClr val="lt1"/>
                </a:solidFill>
              </a:ln>
            </c:spPr>
            <c:extLst xmlns:m="http://schemas.openxmlformats.org/officeDocument/2006/math" xmlns:w="http://schemas.openxmlformats.org/wordprocessingml/2006/main" xmlns:wp="http://schemas.openxmlformats.org/drawingml/2006/wordprocessingDrawing" xmlns:a14="http://schemas.microsoft.com/office/drawing/2010/main">
              <c:ext xmlns:c16="http://schemas.microsoft.com/office/drawing/2014/chart" uri="{C3380CC4-5D6E-409C-BE32-E72D297353CC}">
                <c16:uniqueId val="{00000005-EFAC-4555-A53A-2B5174411B5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smtId="4294967295">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Lst>
          </c:dLbls>
          <c:cat>
            <c:strRef>
              <c:f>Sheet1!$A$2:$A$4</c:f>
              <c:strCache>
                <c:ptCount val="3"/>
                <c:pt idx="0">
                  <c:v> OUTDOOR GAMES</c:v>
                </c:pt>
                <c:pt idx="1">
                  <c:v>CREATIVE PLAYING</c:v>
                </c:pt>
                <c:pt idx="2">
                  <c:v>DIGITAL GAMES</c:v>
                </c:pt>
              </c:strCache>
            </c:strRef>
          </c:cat>
          <c:val>
            <c:numRef>
              <c:f>Sheet1!$B$2:$B$4</c:f>
              <c:numCache>
                <c:formatCode>General</c:formatCode>
                <c:ptCount val="3"/>
                <c:pt idx="0">
                  <c:v>63</c:v>
                </c:pt>
                <c:pt idx="1">
                  <c:v>33</c:v>
                </c:pt>
                <c:pt idx="2">
                  <c:v>2</c:v>
                </c:pt>
              </c:numCache>
            </c:numRef>
          </c:val>
          <c:extLst xmlns:m="http://schemas.openxmlformats.org/officeDocument/2006/math" xmlns:w="http://schemas.openxmlformats.org/wordprocessingml/2006/main" xmlns:wp="http://schemas.openxmlformats.org/drawingml/2006/wordprocessingDrawing" xmlns:a14="http://schemas.microsoft.com/office/drawing/2010/main">
            <c:ext xmlns:c16="http://schemas.microsoft.com/office/drawing/2014/chart" uri="{C3380CC4-5D6E-409C-BE32-E72D297353CC}">
              <c16:uniqueId val="{0000000A-EFAC-4555-A53A-2B5174411B5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smtId="4294967295">
              <a:solidFill>
                <a:schemeClr val="tx1">
                  <a:lumMod val="65000"/>
                  <a:lumOff val="35000"/>
                </a:schemeClr>
              </a:solidFill>
              <a:latin typeface="+mn-lt"/>
              <a:ea typeface="+mn-ea"/>
              <a:cs typeface="+mn-cs"/>
            </a:defRPr>
          </a:pPr>
          <a:endParaRPr lang="en-US"/>
        </a:p>
      </c:txPr>
    </c:legend>
    <c:plotVisOnly val="1"/>
    <c:dispBlanksAs val="gap"/>
    <c:extLst xmlns:m="http://schemas.openxmlformats.org/officeDocument/2006/math" xmlns:w="http://schemas.openxmlformats.org/wordprocessingml/2006/main" xmlns:wp="http://schemas.openxmlformats.org/drawingml/2006/wordprocessingDrawing" xmlns:a14="http://schemas.microsoft.com/office/drawing/2010/main">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5.88545E-43" units="1/dev"/>
          <inkml:channelProperty channel="OA" name="resolution" value="1000" units="1/deg"/>
          <inkml:channelProperty channel="OE" name="resolution" value="1000" units="1/deg"/>
        </inkml:channelProperties>
      </inkml:inkSource>
      <inkml:timestamp xml:id="ts0" timeString="2024-10-14T15:10:32.284"/>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33629 13176 16383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4T15:10:33.597"/>
    </inkml:context>
    <inkml:brush xml:id="br0">
      <inkml:brushProperty name="width" value="0.1" units="cm"/>
      <inkml:brushProperty name="height" value="0.1" units="cm"/>
    </inkml:brush>
  </inkml:definitions>
  <inkml:trace contextRef="#ctx0" brushRef="#br0">35991 9763 16383 0 0,'32'48'0'0'0,"48"65"0"0"0,27 39 0 0 0,1 6 0 0 0,-13-20 0 0 0,-18-22 0 0 0,-15-20 0 0 0,-20-16 0 0 0,-10-16 0 0 0,-6-7 0 0 0,-2-5 0 0 0,-5 2 0 0 0,0 1 0 0 0,-4 2 0 0 0,2 3 0 0 0,-4 1 0 0 0,4 1 0 0 0,-3 2 0 0 0,3-6 0 0 0,-3-2 0 0 0,2 1 0 0 0,-1 1 0 0 0,-4 1 0 0 0,-3 2 0 0 0,2 2 0 0 0,-1-1 0 0 0,4 2 0 0 0,0-1 0 0 0,2 0 0 0 0,5 6 0 0 0,-2 1 0 0 0,3 0 0 0 0,1-1 0 0 0,-1 5 0 0 0,0-2 0 0 0,-4 5 0 0 0,-3-1 0 0 0,0 3 0 0 0,-3 0 0 0 0,4 0 0 0 0,-2 0 0 0 0,-3 2 0 0 0,-2-3 0 0 0,-4-4 0 0 0,-2 3 0 0 0,-1-3 0 0 0,-2 5 0 0 0,1-3 0 0 0,-1 3 0 0 0,1-2 0 0 0,-1 4 0 0 0,1 2 0 0 0,-5 4 0 0 0,-3-2 0 0 0,1 1 0 0 0,-4-4 0 0 0,1 0 0 0 0,0 3 0 0 0,3-3 0 0 0,-2 1 0 0 0,-7 2 0 0 0,2 4 0 0 0,-5 1 0 0 0,-2 3 0 0 0,1 2 0 0 0,0-1 0 0 0,-4 1 0 0 0,-2 1 0 0 0,4-1 0 0 0,-1 6 0 0 0,-2-5 0 0 0,5-1 0 0 0,-1-1 0 0 0,-2-1 0 0 0,-2 0 0 0 0,-3-4 0 0 0,-1-3 0 0 0,-2 2 0 0 0,5 1 0 0 0,1 1 0 0 0,0 3 0 0 0,-2 1 0 0 0,-1-6 0 0 0,-2-5 0 0 0,0-7 0 0 0,-1-1 0 0 0,0-1 0 0 0,-1-4 0 0 0,0 3 0 0 0,0 0 0 0 0,0-2 0 0 0,0-2 0 0 0,0-2 0 0 0,1-2 0 0 0,-1-1 0 0 0,0 0 0 0 0,1-1 0 0 0,0 0 0 0 0,-1-7 0 0 0,1 0 0 0 0,-1 0 0 0 0,0-3 0 0 0,1-2 0 0 0,-1 3 0 0 0,0-2 0 0 0,-5-1 0 0 0,-1-3 0 0 0,0-3 0 0 0,1-5 0 0 0,1-4 0 0 0,2-2 0 0 0,1-2 0 0 0,-4-1 0 0 0,-2-6 0 0 0,0-2 0 0 0,2 2 0 0 0,2 1 0 0 0,1 0 0 0 0,2-2 0 0 0,1-1 0 0 0,-1-4 0 0 0,0 0 0 0 0,1 2 0 0 0,0 3 0 0 0,-1 3 0 0 0,1-3 0 0 0,-6-2 0 0 0,-2-2 0 0 0,-4-1 0 0 0,-2-2 0 0 0,3-1 0 0 0,-3 5 0 0 0,2-4 0 0 0,0 3 0 0 0,5-4 0 0 0,2 3 0 0 0,3 2 0 0 0,0 3 0 0 0,2-2 0 0 0,-1 0 0 0 0,2-4 0 0 0,-1 2 0 0 0,0 1 0 0 0,-6-2 0 0 0,-1 0 0 0 0,-1 4 0 0 0,2 2 0 0 0,1-3 0 0 0,8 1 0 0 0,2 1 0 0 0,1-4 0 0 0,-2 2 0 0 0,0-4 0 0 0,-1-1 0 0 0,-8-2 0 0 0,4 2 0 0 0,-5 4 0 0 0,0 2 0 0 0,-1-2 0 0 0,2 1 0 0 0,1 2 0 0 0,2-3 0 0 0,0-5 0 0 0,7 0 0 0 0,2-3 0 0 0,-1 3 0 0 0,0-3 0 0 0,-3 2 0 0 0,-1-1 0 0 0,-1-3 0 0 0,-1-4 0 0 0,-1-2 0 0 0,0 3 0 0 0,0 0 0 0 0,0-2 0 0 0,1-1 0 0 0,-1 3 0 0 0,1 2 0 0 0,-1-2 0 0 0,5-3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1.04694E-38" units="1/dev"/>
          <inkml:channelProperty channel="OA" name="resolution" value="1000" units="1/deg"/>
          <inkml:channelProperty channel="OE" name="resolution" value="1000" units="1/deg"/>
        </inkml:channelProperties>
      </inkml:inkSource>
      <inkml:timestamp xml:id="ts0" timeString="2024-10-14T15:10:33.610"/>
    </inkml:context>
    <inkml:brush xml:id="br0">
      <inkml:brushProperty name="width" value="0.1" units="cm"/>
      <inkml:brushProperty name="height" value="0.1" units="cm"/>
    </inkml:brush>
  </inkml:definitions>
  <inkml:trace contextRef="#ctx0" brushRef="#br0">11496 8625 16383 0 0,'-42'16'0'0'0,"-55"31"0"0"0,-59 39 0 0 0,-12 10 0 0 0,11-6 0 0 0,22-8 0 0 0,24-8 0 0 0,20-5 0 0 0,10-5 0 0 0,8-2 0 0 0,1-2 0 0 0,3 0 0 0 0,-3 0 0 0 0,0 5 0 0 0,2 8 0 0 0,3 1 0 0 0,2 4 0 0 0,1 5 0 0 0,2 3 0 0 0,1 3 0 0 0,0-3 0 0 0,0-1 0 0 0,0 1 0 0 0,0 2 0 0 0,0 1 0 0 0,5-4 0 0 0,2-1 0 0 0,4-4 0 0 0,1 0 0 0 0,-2 2 0 0 0,-3 3 0 0 0,3 2 0 0 0,5 2 0 0 0,-1 2 0 0 0,3 1 0 0 0,4 0 0 0 0,-2 1 0 0 0,6-1 0 0 0,4 1 0 0 0,2-1 0 0 0,2 0 0 0 0,4 1 0 0 0,2-1 0 0 0,0-6 0 0 0,3 0 0 0 0,-1-6 0 0 0,4-6 0 0 0,-1-4 0 0 0,2 0 0 0 0,4 0 0 0 0,4 3 0 0 0,3 0 0 0 0,2-2 0 0 0,2-3 0 0 0,5 3 0 0 0,3-1 0 0 0,-1 4 0 0 0,-1 0 0 0 0,-2-3 0 0 0,-1 3 0 0 0,-1-1 0 0 0,3-3 0 0 0,2 3 0 0 0,5-1 0 0 0,0-2 0 0 0,-2-2 0 0 0,3-3 0 0 0,-2-2 0 0 0,-1-1 0 0 0,-4-6 0 0 0,4-2 0 0 0,-1 1 0 0 0,3 0 0 0 0,6-3 0 0 0,-1 0 0 0 0,-4 1 0 0 0,2-3 0 0 0,4 1 0 0 0,3-4 0 0 0,-2-4 0 0 0,1-4 0 0 0,2 1 0 0 0,-3 0 0 0 0,1-2 0 0 0,1-3 0 0 0,3-1 0 0 0,-3-2 0 0 0,0 4 0 0 0,1 2 0 0 0,2-1 0 0 0,2-2 0 0 0,2-1 0 0 0,1-1 0 0 0,1-1 0 0 0,-6-1 0 0 0,-1 0 0 0 0,1 4 0 0 0,1 2 0 0 0,1 1 0 0 0,1-3 0 0 0,2 0 0 0 0,-5-2 0 0 0,-2-2 0 0 0,2 1 0 0 0,-5-2 0 0 0,0 1 0 0 0,2-1 0 0 0,2 1 0 0 0,3-1 0 0 0,1 1 0 0 0,2-1 0 0 0,0 1 0 0 0,1-1 0 0 0,0-4 0 0 0,1-2 0 0 0,4-6 0 0 0,2 1 0 0 0,-1 1 0 0 0,-1 3 0 0 0,-1-2 0 0 0,-2-1 0 0 0,-1 3 0 0 0,4-3 0 0 0,2 0 0 0 0,-1-3 0 0 0,-1 1 0 0 0,-2-3 0 0 0,-1 1 0 0 0,4-1 0 0 0,1-5 0 0 0,-1 3 0 0 0,-1-2 0 0 0,-2-2 0 0 0,4 2 0 0 0,0-1 0 0 0,0-2 0 0 0,-2-2 0 0 0,-2-2 0 0 0,-1-2 0 0 0,-2-1 0 0 0,0-1 0 0 0,0 4 0 0 0,-1 3 0 0 0,1-1 0 0 0,-1-1 0 0 0,0 4 0 0 0,1 0 0 0 0,0-1 0 0 0,-1-3 0 0 0,1-1 0 0 0,0-2 0 0 0,-1-1 0 0 0,1 0 0 0 0,0-2 0 0 0,-1-4 0 0 0,1-3 0 0 0,0-4 0 0 0,-1 0 0 0 0,-4-4 0 0 0,-2 1 0 0 0,0-2 0 0 0,1-3 0 0 0,-3 1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4T15:10:33.615"/>
    </inkml:context>
    <inkml:brush xml:id="br0">
      <inkml:brushProperty name="width" value="0.1" units="cm"/>
      <inkml:brushProperty name="height" value="0.1" units="cm"/>
    </inkml:brush>
  </inkml:definitions>
  <inkml:trace contextRef="#ctx0" brushRef="#br0">10636 14446 16383 0 0,'21'46'0'0'0,"51"25"0"0"0,50 30 0 0 0,-1 4 0 0 0,-22-11 0 0 0,-32-16 0 0 0,-32-12 0 0 0,-23-12 0 0 0,-18-15 0 0 0,-8-9 0 0 0,-7-4 0 0 0,-5-2 0 0 0,-3 0 0 0 0,-2 1 0 0 0,0 1 0 0 0,0 2 0 0 0,-1 1 0 0 0,7 0 0 0 0,1 1 0 0 0,0 5 0 0 0,-1 2 0 0 0,-6 4 0 0 0,-3 1 0 0 0,-1-2 0 0 0,0-2 0 0 0,7-8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1.04694E-38" units="1/dev"/>
          <inkml:channelProperty channel="OA" name="resolution" value="1000" units="1/deg"/>
          <inkml:channelProperty channel="OE" name="resolution" value="1000" units="1/deg"/>
        </inkml:channelProperties>
      </inkml:inkSource>
      <inkml:timestamp xml:id="ts0" timeString="2024-10-14T15:10:33.616"/>
    </inkml:context>
    <inkml:brush xml:id="br0">
      <inkml:brushProperty name="width" value="0.1" units="cm"/>
      <inkml:brushProperty name="height" value="0.1" units="cm"/>
    </inkml:brush>
  </inkml:definitions>
  <inkml:trace contextRef="#ctx0" brushRef="#br0">9645 12885 16383 0 0,'5'46'0'0'0,"22"60"0"0"0,16 33 0 0 0,7-3 0 0 0,-6-18 0 0 0,-5-25 0 0 0,-10-24 0 0 0,-4-17 0 0 0,-6-13 0 0 0,-2-9 0 0 0,-3-3 0 0 0,-5-2 0 0 0,-3 0 0 0 0,-8-4 0 0 0,-9-1 0 0 0,-7-3 0 0 0,-6 0 0 0 0,-4-3 0 0 0,-2 2 0 0 0,-1 2 0 0 0,-1-1 0 0 0,1 2 0 0 0,0 2 0 0 0,0 2 0 0 0,1-1 0 0 0,-5-1 0 0 0,-2 2 0 0 0,1 1 0 0 0,-4 3 0 0 0,-6 1 0 0 0,-4 6 0 0 0,1 3 0 0 0,-2-1 0 0 0,9-5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4T15:10:33.620"/>
    </inkml:context>
    <inkml:brush xml:id="br0">
      <inkml:brushProperty name="width" value="0.1" units="cm"/>
      <inkml:brushProperty name="height" value="0.1" units="cm"/>
    </inkml:brush>
  </inkml:definitions>
  <inkml:trace contextRef="#ctx0" brushRef="#br0">4974 476 16383 0 0,'0'0'0'0'0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9T16:13:19.084"/>
    </inkml:context>
    <inkml:brush xml:id="br0">
      <inkml:brushProperty name="width" value="0.1" units="cm"/>
      <inkml:brushProperty name="height" value="0.1" units="cm"/>
    </inkml:brush>
  </inkml:definitions>
  <inkml:trace contextRef="#ctx0" brushRef="#br0">26086 15822 16383 0 0,'46'36'0'0'0,"60"46"0"0"0,28 26 0 0 0,-4-2 0 0 0,-25-13 0 0 0,-24-17 0 0 0,-31-22 0 0 0,-35-15 0 0 0,-24-14 0 0 0,-16-11 0 0 0,-9-8 0 0 0,-9-1 0 0 0,-2 0 0 0 0,-3 4 0 0 0,-5 0 0 0 0,-2 4 0 0 0,-2-1 0 0 0,-2 4 0 0 0,-1 3 0 0 0,-6-2 0 0 0,-1 8 0 0 0,0 3 0 0 0,-3 8 0 0 0,0 3 0 0 0,11-6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3T03:19:54.907"/>
    </inkml:context>
    <inkml:brush xml:id="br0">
      <inkml:brushProperty name="width" value="0.35" units="cm"/>
      <inkml:brushProperty name="height" value="0.35" units="cm"/>
      <inkml:brushProperty name="color" value="#FFFFFF"/>
    </inkml:brush>
  </inkml:definitions>
  <inkml:trace contextRef="#ctx0" brushRef="#br0">112 1864 24575,'0'-27'0,"-1"-43"0,0-28 0,19-158 0,-15 240 0,2 0 0,-1 0 0,14-28 0,-11 29 0,-1 0 0,0-1 0,-1 0 0,3-20 0,-1-43 0,-7-147 0,-3 97 0,3 96 0,2 10 0,-2 0 0,-1-1 0,-1 1 0,0 0 0,-2 0 0,-1 1 0,-1-1 0,-9-22 0,10 30 0,0 0 0,1 0 0,0 0 0,1 0 0,-2-31 0,5-82 0,2 69 0,0-147 0,-2 194 0,1 16 0,3 30 0,18 866-724,-22-731 671,-21 1771-1661,-11-1574 2164,8-146-27,-8 316 1195,27-454-1618,-18 93 0,-5 74 0,28-181 0,2 0 0,14 69 0,-4-58 0,15 147 0,-26-197-682,9 53-1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5.88545E-43" units="1/dev"/>
          <inkml:channelProperty channel="OA" name="resolution" value="1000" units="1/deg"/>
          <inkml:channelProperty channel="OE" name="resolution" value="1000" units="1/deg"/>
        </inkml:channelProperties>
      </inkml:inkSource>
      <inkml:timestamp xml:id="ts0" timeString="2024-10-14T15:10:32.285"/>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33629 13176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2.8026E-44" units="1/dev"/>
          <inkml:channelProperty channel="OA" name="resolution" value="1000" units="1/deg"/>
          <inkml:channelProperty channel="OE" name="resolution" value="1000" units="1/deg"/>
        </inkml:channelProperties>
      </inkml:inkSource>
      <inkml:timestamp xml:id="ts0" timeString="2024-10-14T15:10:32.286"/>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33470 13176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4.68368E-39" units="1/dev"/>
          <inkml:channelProperty channel="OA" name="resolution" value="1000" units="1/deg"/>
          <inkml:channelProperty channel="OE" name="resolution" value="1000" units="1/deg"/>
        </inkml:channelProperties>
      </inkml:inkSource>
      <inkml:timestamp xml:id="ts0" timeString="2024-10-14T15:10:32.287"/>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33470 13176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14T15:10:32.288"/>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33470 13176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5.88545E-43" units="1/dev"/>
          <inkml:channelProperty channel="OA" name="resolution" value="1000" units="1/deg"/>
          <inkml:channelProperty channel="OE" name="resolution" value="1000" units="1/deg"/>
        </inkml:channelProperties>
      </inkml:inkSource>
      <inkml:timestamp xml:id="ts0" timeString="2024-10-14T15:10:32.289"/>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33470 13176 16383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5.88545E-43" units="1/dev"/>
          <inkml:channelProperty channel="OA" name="resolution" value="1000" units="1/deg"/>
          <inkml:channelProperty channel="OE" name="resolution" value="1000" units="1/deg"/>
        </inkml:channelProperties>
      </inkml:inkSource>
      <inkml:timestamp xml:id="ts0" timeString="2024-10-14T15:10:32.290"/>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29369 13150 16383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2.9388E-39" units="1/dev"/>
          <inkml:channelProperty channel="OA" name="resolution" value="1000" units="1/deg"/>
          <inkml:channelProperty channel="OE" name="resolution" value="1000" units="1/deg"/>
        </inkml:channelProperties>
      </inkml:inkSource>
      <inkml:timestamp xml:id="ts0" timeString="2024-10-14T15:10:32.291"/>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29369 13150 16383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1.10463E27" units="1/dev"/>
          <inkml:channelProperty channel="OA" name="resolution" value="1000" units="1/deg"/>
          <inkml:channelProperty channel="OE" name="resolution" value="1000" units="1/deg"/>
        </inkml:channelProperties>
      </inkml:inkSource>
      <inkml:timestamp xml:id="ts0" timeString="2024-10-14T15:10:33.595"/>
    </inkml:context>
    <inkml:brush xml:id="br0">
      <inkml:brushProperty name="width" value="0.1" units="cm"/>
      <inkml:brushProperty name="height" value="0.1" units="cm"/>
    </inkml:brush>
  </inkml:definitions>
  <inkml:trace contextRef="#ctx0" brushRef="#br0">10477 6006 16383 0 0,'-47'47'0'0'0,"-47"57"0"0"0,-12 22 0 0 0,6-1 0 0 0,15-11 0 0 0,17-9 0 0 0,15-7 0 0 0,10-9 0 0 0,9-5 0 0 0,4-6 0 0 0,2 0 0 0 0,0 1 0 0 0,1 4 0 0 0,-2 3 0 0 0,-5 3 0 0 0,-3 1 0 0 0,6 2 0 0 0,2 0 0 0 0,1 6 0 0 0,0 2 0 0 0,0 4 0 0 0,-1 1 0 0 0,0-2 0 0 0,-1-3 0 0 0,-1 2 0 0 0,6 0 0 0 0,1-2 0 0 0,0-3 0 0 0,-2-1 0 0 0,4 3 0 0 0,1 0 0 0 0,3 5 0 0 0,0 0 0 0 0,3-2 0 0 0,4-2 0 0 0,-1 2 0 0 0,1-1 0 0 0,3 4 0 0 0,7 5 0 0 0,5-1 0 0 0,-4-3 0 0 0,3 1 0 0 0,1-2 0 0 0,0 2 0 0 0,-1-1 0 0 0,5-4 0 0 0,1-3 0 0 0,-2 3 0 0 0,-1-1 0 0 0,-3-2 0 0 0,5-1 0 0 0,0-3 0 0 0,-1-1 0 0 0,3-2 0 0 0,1-5 0 0 0,-3-2 0 0 0,4 0 0 0 0,-1 1 0 0 0,-3-3 0 0 0,4-1 0 0 0,-1 2 0 0 0,-2-3 0 0 0,-3 1 0 0 0,-3-4 0 0 0,5 0 0 0 0,-1 4 0 0 0,0-3 0 0 0,3 2 0 0 0,0 2 0 0 0,4-3 0 0 0,-1 2 0 0 0,3-4 0 0 0,-1-4 0 0 0,-4 0 0 0 0,2-1 0 0 0,-1-3 0 0 0,2-2 0 0 0,-1-4 0 0 0,3-1 0 0 0,-2-1 0 0 0,2-1 0 0 0,-2 0 0 0 0,3 0 0 0 0,-3-1 0 0 0,3 1 0 0 0,-3-5 0 0 0,2-1 0 0 0,4-6 0 0 0,-2 0 0 0 0,1-3 0 0 0,-2 1 0 0 0,1 2 0 0 0,2-1 0 0 0,-1 2 0 0 0,0-3 0 0 0,-2-5 0 0 0,0-3 0 0 0,4-3 0 0 0,2 2 0 0 0,-2 0 0 0 0,1-1 0 0 0,1-2 0 0 0,2-1 0 0 0,3-2 0 0 0,1 0 0 0 0,-5-2 0 0 0,0 1 0 0 0,0-6 0 0 0,7-2 0 0 0,4-4 0 0 0,0-1 0 0 0,0 8 0 0 0,4 3 0 0 0,1-2 0 0 0,-1 0 0 0 0,-2-6 0 0 0,-2-1 0 0 0,-2-3 0 0 0,-2-5 0 0 0,0-5 0 0 0,0-3 0 0 0,-6 3 0 0 0,-7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30A3DE-1C07-4E05-944A-07EB94FDC316}" type="datetimeFigureOut">
              <a:rPr lang="en-IN" smtClean="0"/>
              <a:t>05-12-2024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F80944-B32A-4BFD-8059-3505D90ACE7E}" type="slidenum">
              <a:rPr lang="en-IN" smtClean="0"/>
              <a:t>‹#›</a:t>
            </a:fld>
            <a:endParaRPr lang="en-IN"/>
          </a:p>
        </p:txBody>
      </p:sp>
    </p:spTree>
    <p:extLst>
      <p:ext uri="{BB962C8B-B14F-4D97-AF65-F5344CB8AC3E}">
        <p14:creationId xmlns:p14="http://schemas.microsoft.com/office/powerpoint/2010/main" val="1480057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BF80944-B32A-4BFD-8059-3505D90ACE7E}" type="slidenum">
              <a:rPr lang="en-IN" smtClean="0"/>
              <a:t>2</a:t>
            </a:fld>
            <a:endParaRPr lang="en-IN"/>
          </a:p>
        </p:txBody>
      </p:sp>
    </p:spTree>
    <p:extLst>
      <p:ext uri="{BB962C8B-B14F-4D97-AF65-F5344CB8AC3E}">
        <p14:creationId xmlns:p14="http://schemas.microsoft.com/office/powerpoint/2010/main" val="1642619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BF80944-B32A-4BFD-8059-3505D90ACE7E}" type="slidenum">
              <a:rPr lang="en-IN" smtClean="0"/>
              <a:t>9</a:t>
            </a:fld>
            <a:endParaRPr lang="en-IN"/>
          </a:p>
        </p:txBody>
      </p:sp>
    </p:spTree>
    <p:extLst>
      <p:ext uri="{BB962C8B-B14F-4D97-AF65-F5344CB8AC3E}">
        <p14:creationId xmlns:p14="http://schemas.microsoft.com/office/powerpoint/2010/main" val="1371774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FD1F090-D432-414B-B699-3A45A5A325A8}" type="slidenum">
              <a:rPr lang="en-IN" smtClean="0"/>
              <a:t>13</a:t>
            </a:fld>
            <a:endParaRPr lang="en-IN"/>
          </a:p>
        </p:txBody>
      </p:sp>
    </p:spTree>
    <p:extLst>
      <p:ext uri="{BB962C8B-B14F-4D97-AF65-F5344CB8AC3E}">
        <p14:creationId xmlns:p14="http://schemas.microsoft.com/office/powerpoint/2010/main" val="435006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FD1F090-D432-414B-B699-3A45A5A325A8}" type="slidenum">
              <a:rPr lang="en-IN" smtClean="0"/>
              <a:t>14</a:t>
            </a:fld>
            <a:endParaRPr lang="en-IN"/>
          </a:p>
        </p:txBody>
      </p:sp>
    </p:spTree>
    <p:extLst>
      <p:ext uri="{BB962C8B-B14F-4D97-AF65-F5344CB8AC3E}">
        <p14:creationId xmlns:p14="http://schemas.microsoft.com/office/powerpoint/2010/main" val="138811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84EB71-EA62-44FF-9C8B-3F5D0A9AD25A}" type="datetimeFigureOut">
              <a:rPr lang="en-IN" smtClean="0"/>
              <a:t>05-12-2024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4035155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84EB71-EA62-44FF-9C8B-3F5D0A9AD25A}" type="datetimeFigureOut">
              <a:rPr lang="en-IN" smtClean="0"/>
              <a:t>05-12-2024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2968246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84EB71-EA62-44FF-9C8B-3F5D0A9AD25A}" type="datetimeFigureOut">
              <a:rPr lang="en-IN" smtClean="0"/>
              <a:t>05-12-2024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FDF4A3-CC2C-474F-ADE1-695141E9C9D3}"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98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84EB71-EA62-44FF-9C8B-3F5D0A9AD25A}" type="datetimeFigureOut">
              <a:rPr lang="en-IN" smtClean="0"/>
              <a:t>05-12-2024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977323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84EB71-EA62-44FF-9C8B-3F5D0A9AD25A}" type="datetimeFigureOut">
              <a:rPr lang="en-IN" smtClean="0"/>
              <a:t>05-12-2024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FDF4A3-CC2C-474F-ADE1-695141E9C9D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30545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84EB71-EA62-44FF-9C8B-3F5D0A9AD25A}" type="datetimeFigureOut">
              <a:rPr lang="en-IN" smtClean="0"/>
              <a:t>05-12-2024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2978034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84EB71-EA62-44FF-9C8B-3F5D0A9AD25A}" type="datetimeFigureOut">
              <a:rPr lang="en-IN" smtClean="0"/>
              <a:t>05-12-2024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20243660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84EB71-EA62-44FF-9C8B-3F5D0A9AD25A}" type="datetimeFigureOut">
              <a:rPr lang="en-IN" smtClean="0"/>
              <a:t>05-12-2024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404935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84EB71-EA62-44FF-9C8B-3F5D0A9AD25A}" type="datetimeFigureOut">
              <a:rPr lang="en-IN" smtClean="0"/>
              <a:t>05-12-2024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433947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84EB71-EA62-44FF-9C8B-3F5D0A9AD25A}" type="datetimeFigureOut">
              <a:rPr lang="en-IN" smtClean="0"/>
              <a:t>05-12-2024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3175468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84EB71-EA62-44FF-9C8B-3F5D0A9AD25A}" type="datetimeFigureOut">
              <a:rPr lang="en-IN" smtClean="0"/>
              <a:t>05-12-2024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1146517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84EB71-EA62-44FF-9C8B-3F5D0A9AD25A}" type="datetimeFigureOut">
              <a:rPr lang="en-IN" smtClean="0"/>
              <a:t>05-12-2024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2945509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84EB71-EA62-44FF-9C8B-3F5D0A9AD25A}" type="datetimeFigureOut">
              <a:rPr lang="en-IN" smtClean="0"/>
              <a:t>05-12-2024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846498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4EB71-EA62-44FF-9C8B-3F5D0A9AD25A}" type="datetimeFigureOut">
              <a:rPr lang="en-IN" smtClean="0"/>
              <a:t>05-12-2024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4214495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84EB71-EA62-44FF-9C8B-3F5D0A9AD25A}" type="datetimeFigureOut">
              <a:rPr lang="en-IN" smtClean="0"/>
              <a:t>05-12-2024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2019012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84EB71-EA62-44FF-9C8B-3F5D0A9AD25A}" type="datetimeFigureOut">
              <a:rPr lang="en-IN" smtClean="0"/>
              <a:t>05-12-2024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FDF4A3-CC2C-474F-ADE1-695141E9C9D3}" type="slidenum">
              <a:rPr lang="en-IN" smtClean="0"/>
              <a:t>‹#›</a:t>
            </a:fld>
            <a:endParaRPr lang="en-IN"/>
          </a:p>
        </p:txBody>
      </p:sp>
    </p:spTree>
    <p:extLst>
      <p:ext uri="{BB962C8B-B14F-4D97-AF65-F5344CB8AC3E}">
        <p14:creationId xmlns:p14="http://schemas.microsoft.com/office/powerpoint/2010/main" val="1463993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F84EB71-EA62-44FF-9C8B-3F5D0A9AD25A}" type="datetimeFigureOut">
              <a:rPr lang="en-IN" smtClean="0"/>
              <a:t>05-12-2024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FFDF4A3-CC2C-474F-ADE1-695141E9C9D3}" type="slidenum">
              <a:rPr lang="en-IN" smtClean="0"/>
              <a:t>‹#›</a:t>
            </a:fld>
            <a:endParaRPr lang="en-IN"/>
          </a:p>
        </p:txBody>
      </p:sp>
    </p:spTree>
    <p:extLst>
      <p:ext uri="{BB962C8B-B14F-4D97-AF65-F5344CB8AC3E}">
        <p14:creationId xmlns:p14="http://schemas.microsoft.com/office/powerpoint/2010/main" val="1200537415"/>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customXml" Target="../ink/ink7.xml"/><Relationship Id="rId3" Type="http://schemas.openxmlformats.org/officeDocument/2006/relationships/image" Target="../media/image2.jpg"/><Relationship Id="rId7" Type="http://schemas.openxmlformats.org/officeDocument/2006/relationships/image" Target="../media/image5.png"/><Relationship Id="rId12" Type="http://schemas.openxmlformats.org/officeDocument/2006/relationships/customXml" Target="../ink/ink6.xml"/><Relationship Id="rId2" Type="http://schemas.openxmlformats.org/officeDocument/2006/relationships/image" Target="../media/image1.jpeg"/><Relationship Id="rId16" Type="http://schemas.openxmlformats.org/officeDocument/2006/relationships/image" Target="../media/image4.jpg"/><Relationship Id="rId1" Type="http://schemas.openxmlformats.org/officeDocument/2006/relationships/slideLayout" Target="../slideLayouts/slideLayout1.xml"/><Relationship Id="rId11" Type="http://schemas.openxmlformats.org/officeDocument/2006/relationships/customXml" Target="../ink/ink5.xml"/><Relationship Id="rId5" Type="http://schemas.openxmlformats.org/officeDocument/2006/relationships/customXml" Target="../ink/ink1.xml"/><Relationship Id="rId15" Type="http://schemas.openxmlformats.org/officeDocument/2006/relationships/image" Target="../media/image3.jpg"/><Relationship Id="rId10" Type="http://schemas.openxmlformats.org/officeDocument/2006/relationships/customXml" Target="../ink/ink4.xml"/><Relationship Id="rId4" Type="http://schemas.openxmlformats.org/officeDocument/2006/relationships/hyperlink" Target="https://learningknowsnobounds.blogspot.com/2017/04/elaborating-rubric-for-assesement.html" TargetMode="External"/><Relationship Id="rId9" Type="http://schemas.openxmlformats.org/officeDocument/2006/relationships/customXml" Target="../ink/ink3.xml"/><Relationship Id="rId14" Type="http://schemas.openxmlformats.org/officeDocument/2006/relationships/customXml" Target="../ink/ink8.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jpeg"/><Relationship Id="rId4" Type="http://schemas.openxmlformats.org/officeDocument/2006/relationships/image" Target="../media/image38.png"/><Relationship Id="rId9" Type="http://schemas.openxmlformats.org/officeDocument/2006/relationships/image" Target="../media/image43.jpe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doi.org/10.1016/B0-12-370870-2/00007-X" TargetMode="Externa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14.xml"/><Relationship Id="rId18" Type="http://schemas.openxmlformats.org/officeDocument/2006/relationships/image" Target="../media/image5.jpeg"/><Relationship Id="rId3" Type="http://schemas.openxmlformats.org/officeDocument/2006/relationships/customXml" Target="../ink/ink9.xml"/><Relationship Id="rId7" Type="http://schemas.openxmlformats.org/officeDocument/2006/relationships/customXml" Target="../ink/ink11.xml"/><Relationship Id="rId12" Type="http://schemas.openxmlformats.org/officeDocument/2006/relationships/image" Target="../media/image10.png"/><Relationship Id="rId17" Type="http://schemas.openxmlformats.org/officeDocument/2006/relationships/image" Target="../media/image4.jpg"/><Relationship Id="rId2" Type="http://schemas.openxmlformats.org/officeDocument/2006/relationships/notesSlide" Target="../notesSlides/notesSlide1.xml"/><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customXml" Target="../ink/ink13.xml"/><Relationship Id="rId5" Type="http://schemas.openxmlformats.org/officeDocument/2006/relationships/customXml" Target="../ink/ink10.xml"/><Relationship Id="rId15" Type="http://schemas.openxmlformats.org/officeDocument/2006/relationships/customXml" Target="../ink/ink15.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customXml" Target="../ink/ink12.xml"/><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5.jpeg"/><Relationship Id="rId3" Type="http://schemas.openxmlformats.org/officeDocument/2006/relationships/image" Target="../media/image6.jpeg"/><Relationship Id="rId7" Type="http://schemas.openxmlformats.org/officeDocument/2006/relationships/image" Target="../media/image15.png"/><Relationship Id="rId12" Type="http://schemas.openxmlformats.org/officeDocument/2006/relationships/image" Target="../media/image4.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hyperlink" Target="https://www.sciencefriday.com/segments/brain-connections-cognition/" TargetMode="External"/><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7.jpe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www.pngall.com/feedback-png/download/6737" TargetMode="External"/><Relationship Id="rId13" Type="http://schemas.openxmlformats.org/officeDocument/2006/relationships/image" Target="../media/image25.jpeg"/><Relationship Id="rId18" Type="http://schemas.openxmlformats.org/officeDocument/2006/relationships/image" Target="../media/image5.jpeg"/><Relationship Id="rId3" Type="http://schemas.openxmlformats.org/officeDocument/2006/relationships/hyperlink" Target="https://www.pxfuel.com/en/search?q=consideration" TargetMode="External"/><Relationship Id="rId7" Type="http://schemas.openxmlformats.org/officeDocument/2006/relationships/image" Target="../media/image21.png"/><Relationship Id="rId12" Type="http://schemas.openxmlformats.org/officeDocument/2006/relationships/hyperlink" Target="https://www.picpedia.org/highway-signs/d/decision-making.html" TargetMode="External"/><Relationship Id="rId17" Type="http://schemas.openxmlformats.org/officeDocument/2006/relationships/image" Target="../media/image4.jpg"/><Relationship Id="rId2" Type="http://schemas.openxmlformats.org/officeDocument/2006/relationships/image" Target="../media/image18.jpeg"/><Relationship Id="rId16" Type="http://schemas.openxmlformats.org/officeDocument/2006/relationships/hyperlink" Target="https://creativecommons.org/licenses/by-nc-sa/3.0/" TargetMode="External"/><Relationship Id="rId1" Type="http://schemas.openxmlformats.org/officeDocument/2006/relationships/slideLayout" Target="../slideLayouts/slideLayout2.xml"/><Relationship Id="rId6" Type="http://schemas.openxmlformats.org/officeDocument/2006/relationships/hyperlink" Target="https://svgsilh.com/image/150175.html" TargetMode="External"/><Relationship Id="rId11" Type="http://schemas.openxmlformats.org/officeDocument/2006/relationships/image" Target="../media/image24.jpeg"/><Relationship Id="rId5" Type="http://schemas.openxmlformats.org/officeDocument/2006/relationships/image" Target="../media/image20.svg"/><Relationship Id="rId15" Type="http://schemas.openxmlformats.org/officeDocument/2006/relationships/hyperlink" Target="https://creativecommons.org/licenses/by-sa/3.0/" TargetMode="External"/><Relationship Id="rId10" Type="http://schemas.openxmlformats.org/officeDocument/2006/relationships/image" Target="../media/image23.jpeg"/><Relationship Id="rId4" Type="http://schemas.openxmlformats.org/officeDocument/2006/relationships/image" Target="../media/image19.png"/><Relationship Id="rId9" Type="http://schemas.openxmlformats.org/officeDocument/2006/relationships/image" Target="../media/image22.jpeg"/><Relationship Id="rId14" Type="http://schemas.openxmlformats.org/officeDocument/2006/relationships/hyperlink" Target="https://www.peoplematters.in/article/talent-management/how-digital-is-changing-employee-onboarding-15553"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27.png"/><Relationship Id="rId4" Type="http://schemas.openxmlformats.org/officeDocument/2006/relationships/hyperlink" Target="https://vectorified.com/old-ic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7975F03-4950-573F-6297-0B655D854FC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25939"/>
          <a:stretch/>
        </p:blipFill>
        <p:spPr>
          <a:xfrm>
            <a:off x="427974" y="4331746"/>
            <a:ext cx="6834747" cy="1568110"/>
          </a:xfrm>
          <a:prstGeom prst="rect">
            <a:avLst/>
          </a:prstGeom>
        </p:spPr>
      </p:pic>
      <p:sp>
        <p:nvSpPr>
          <p:cNvPr id="2" name="Title 1">
            <a:extLst>
              <a:ext uri="{FF2B5EF4-FFF2-40B4-BE49-F238E27FC236}">
                <a16:creationId xmlns:a16="http://schemas.microsoft.com/office/drawing/2014/main" id="{D36EE47F-61D7-EA70-0C9F-00753959D380}"/>
              </a:ext>
            </a:extLst>
          </p:cNvPr>
          <p:cNvSpPr>
            <a:spLocks noGrp="1"/>
          </p:cNvSpPr>
          <p:nvPr>
            <p:ph type="ctrTitle"/>
          </p:nvPr>
        </p:nvSpPr>
        <p:spPr>
          <a:xfrm>
            <a:off x="1782026" y="1526429"/>
            <a:ext cx="7241323" cy="1940464"/>
          </a:xfrm>
          <a:noFill/>
          <a:ln>
            <a:solidFill>
              <a:schemeClr val="accent1"/>
            </a:solidFill>
          </a:ln>
        </p:spPr>
        <p:txBody>
          <a:bodyPr>
            <a:normAutofit/>
          </a:bodyPr>
          <a:lstStyle/>
          <a:p>
            <a:pPr algn="ctr">
              <a:lnSpc>
                <a:spcPct val="90000"/>
              </a:lnSpc>
            </a:pPr>
            <a:r>
              <a:rPr lang="en-US" sz="6600" b="1" dirty="0">
                <a:solidFill>
                  <a:srgbClr val="30ACEC"/>
                </a:solidFill>
              </a:rPr>
              <a:t>Work and play for nomad children</a:t>
            </a:r>
            <a:endParaRPr lang="en-IN" sz="6600" b="1" dirty="0">
              <a:solidFill>
                <a:srgbClr val="30ACEC"/>
              </a:solidFill>
            </a:endParaRPr>
          </a:p>
        </p:txBody>
      </p:sp>
      <p:sp>
        <p:nvSpPr>
          <p:cNvPr id="3" name="Subtitle 2">
            <a:extLst>
              <a:ext uri="{FF2B5EF4-FFF2-40B4-BE49-F238E27FC236}">
                <a16:creationId xmlns:a16="http://schemas.microsoft.com/office/drawing/2014/main" id="{307A95FC-2D29-4765-4D3D-C8207534BD65}"/>
              </a:ext>
            </a:extLst>
          </p:cNvPr>
          <p:cNvSpPr>
            <a:spLocks noGrp="1"/>
          </p:cNvSpPr>
          <p:nvPr>
            <p:ph type="subTitle" idx="1"/>
          </p:nvPr>
        </p:nvSpPr>
        <p:spPr>
          <a:xfrm>
            <a:off x="5080636" y="4821161"/>
            <a:ext cx="4959346" cy="1388534"/>
          </a:xfrm>
        </p:spPr>
        <p:txBody>
          <a:bodyPr>
            <a:normAutofit fontScale="92500" lnSpcReduction="20000"/>
          </a:bodyPr>
          <a:lstStyle/>
          <a:p>
            <a:r>
              <a:rPr lang="en-US" b="1" dirty="0">
                <a:solidFill>
                  <a:schemeClr val="tx1">
                    <a:lumMod val="95000"/>
                    <a:lumOff val="5000"/>
                  </a:schemeClr>
                </a:solidFill>
              </a:rPr>
              <a:t>N</a:t>
            </a:r>
            <a:r>
              <a:rPr lang="en-IN" b="1" dirty="0">
                <a:solidFill>
                  <a:schemeClr val="tx1">
                    <a:lumMod val="95000"/>
                    <a:lumOff val="5000"/>
                  </a:schemeClr>
                </a:solidFill>
              </a:rPr>
              <a:t>IDHISH RAGAV A</a:t>
            </a:r>
          </a:p>
          <a:p>
            <a:r>
              <a:rPr lang="en-IN" b="1" dirty="0">
                <a:solidFill>
                  <a:schemeClr val="tx1">
                    <a:lumMod val="95000"/>
                    <a:lumOff val="5000"/>
                  </a:schemeClr>
                </a:solidFill>
              </a:rPr>
              <a:t>L PRAJAN</a:t>
            </a:r>
          </a:p>
          <a:p>
            <a:r>
              <a:rPr lang="en-IN" b="1" dirty="0">
                <a:solidFill>
                  <a:schemeClr val="tx1">
                    <a:lumMod val="95000"/>
                    <a:lumOff val="5000"/>
                  </a:schemeClr>
                </a:solidFill>
              </a:rPr>
              <a:t>E NAVEEN</a:t>
            </a:r>
          </a:p>
          <a:p>
            <a:r>
              <a:rPr lang="en-IN" b="1" dirty="0">
                <a:solidFill>
                  <a:schemeClr val="tx1">
                    <a:lumMod val="95000"/>
                    <a:lumOff val="5000"/>
                  </a:schemeClr>
                </a:solidFill>
              </a:rPr>
              <a:t>RT NANDHA KISHORE</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3B40CCC-DC33-05C5-0D64-FD92C6ACD7CC}"/>
                  </a:ext>
                </a:extLst>
              </p14:cNvPr>
              <p14:cNvContentPartPr/>
              <p14:nvPr/>
            </p14:nvContentPartPr>
            <p14:xfrm>
              <a:off x="11429999" y="4172856"/>
              <a:ext cx="12095" cy="12095"/>
            </p14:xfrm>
          </p:contentPart>
        </mc:Choice>
        <mc:Fallback xmlns="">
          <p:pic>
            <p:nvPicPr>
              <p:cNvPr id="7" name="Ink 6">
                <a:extLst>
                  <a:ext uri="{FF2B5EF4-FFF2-40B4-BE49-F238E27FC236}">
                    <a16:creationId xmlns:a16="http://schemas.microsoft.com/office/drawing/2014/main" id="{93B40CCC-DC33-05C5-0D64-FD92C6ACD7CC}"/>
                  </a:ext>
                </a:extLst>
              </p:cNvPr>
              <p:cNvPicPr/>
              <p:nvPr/>
            </p:nvPicPr>
            <p:blipFill>
              <a:blip r:embed="rId7"/>
              <a:stretch>
                <a:fillRect/>
              </a:stretch>
            </p:blipFill>
            <p:spPr>
              <a:xfrm>
                <a:off x="9615749" y="544356"/>
                <a:ext cx="3628500" cy="7257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5A1DFCDF-7D98-249F-DD06-E091339F3D1F}"/>
                  </a:ext>
                </a:extLst>
              </p14:cNvPr>
              <p14:cNvContentPartPr/>
              <p14:nvPr/>
            </p14:nvContentPartPr>
            <p14:xfrm>
              <a:off x="11429999" y="4172856"/>
              <a:ext cx="12095" cy="12095"/>
            </p14:xfrm>
          </p:contentPart>
        </mc:Choice>
        <mc:Fallback xmlns="">
          <p:pic>
            <p:nvPicPr>
              <p:cNvPr id="8" name="Ink 7">
                <a:extLst>
                  <a:ext uri="{FF2B5EF4-FFF2-40B4-BE49-F238E27FC236}">
                    <a16:creationId xmlns:a16="http://schemas.microsoft.com/office/drawing/2014/main" id="{5A1DFCDF-7D98-249F-DD06-E091339F3D1F}"/>
                  </a:ext>
                </a:extLst>
              </p:cNvPr>
              <p:cNvPicPr/>
              <p:nvPr/>
            </p:nvPicPr>
            <p:blipFill>
              <a:blip r:embed="rId7"/>
              <a:stretch>
                <a:fillRect/>
              </a:stretch>
            </p:blipFill>
            <p:spPr>
              <a:xfrm>
                <a:off x="9615749" y="544356"/>
                <a:ext cx="3628500" cy="7257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388D2F0B-978C-61F4-9F1B-335C642CBC11}"/>
                  </a:ext>
                </a:extLst>
              </p14:cNvPr>
              <p14:cNvContentPartPr/>
              <p14:nvPr/>
            </p14:nvContentPartPr>
            <p14:xfrm>
              <a:off x="11357428" y="4172856"/>
              <a:ext cx="12095" cy="12095"/>
            </p14:xfrm>
          </p:contentPart>
        </mc:Choice>
        <mc:Fallback xmlns="">
          <p:pic>
            <p:nvPicPr>
              <p:cNvPr id="9" name="Ink 8">
                <a:extLst>
                  <a:ext uri="{FF2B5EF4-FFF2-40B4-BE49-F238E27FC236}">
                    <a16:creationId xmlns:a16="http://schemas.microsoft.com/office/drawing/2014/main" id="{388D2F0B-978C-61F4-9F1B-335C642CBC11}"/>
                  </a:ext>
                </a:extLst>
              </p:cNvPr>
              <p:cNvPicPr/>
              <p:nvPr/>
            </p:nvPicPr>
            <p:blipFill>
              <a:blip r:embed="rId7"/>
              <a:stretch>
                <a:fillRect/>
              </a:stretch>
            </p:blipFill>
            <p:spPr>
              <a:xfrm>
                <a:off x="9543178" y="544356"/>
                <a:ext cx="3628500" cy="7257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F56E3854-8DC5-0251-17F2-B58D697B2698}"/>
                  </a:ext>
                </a:extLst>
              </p14:cNvPr>
              <p14:cNvContentPartPr/>
              <p14:nvPr/>
            </p14:nvContentPartPr>
            <p14:xfrm>
              <a:off x="11357428" y="4172856"/>
              <a:ext cx="12095" cy="12095"/>
            </p14:xfrm>
          </p:contentPart>
        </mc:Choice>
        <mc:Fallback xmlns="">
          <p:pic>
            <p:nvPicPr>
              <p:cNvPr id="11" name="Ink 10">
                <a:extLst>
                  <a:ext uri="{FF2B5EF4-FFF2-40B4-BE49-F238E27FC236}">
                    <a16:creationId xmlns:a16="http://schemas.microsoft.com/office/drawing/2014/main" id="{F56E3854-8DC5-0251-17F2-B58D697B2698}"/>
                  </a:ext>
                </a:extLst>
              </p:cNvPr>
              <p:cNvPicPr/>
              <p:nvPr/>
            </p:nvPicPr>
            <p:blipFill>
              <a:blip r:embed="rId7"/>
              <a:stretch>
                <a:fillRect/>
              </a:stretch>
            </p:blipFill>
            <p:spPr>
              <a:xfrm>
                <a:off x="9543178" y="544356"/>
                <a:ext cx="3628500" cy="7257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1CF0A954-8906-E015-CE8D-835B92A900F7}"/>
                  </a:ext>
                </a:extLst>
              </p14:cNvPr>
              <p14:cNvContentPartPr/>
              <p14:nvPr/>
            </p14:nvContentPartPr>
            <p14:xfrm>
              <a:off x="11357428" y="4172856"/>
              <a:ext cx="12095" cy="12095"/>
            </p14:xfrm>
          </p:contentPart>
        </mc:Choice>
        <mc:Fallback xmlns="">
          <p:pic>
            <p:nvPicPr>
              <p:cNvPr id="13" name="Ink 12">
                <a:extLst>
                  <a:ext uri="{FF2B5EF4-FFF2-40B4-BE49-F238E27FC236}">
                    <a16:creationId xmlns:a16="http://schemas.microsoft.com/office/drawing/2014/main" id="{1CF0A954-8906-E015-CE8D-835B92A900F7}"/>
                  </a:ext>
                </a:extLst>
              </p:cNvPr>
              <p:cNvPicPr/>
              <p:nvPr/>
            </p:nvPicPr>
            <p:blipFill>
              <a:blip r:embed="rId7"/>
              <a:stretch>
                <a:fillRect/>
              </a:stretch>
            </p:blipFill>
            <p:spPr>
              <a:xfrm>
                <a:off x="9543178" y="544356"/>
                <a:ext cx="3628500" cy="725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FF367784-179C-BC90-C640-FC3035E1B535}"/>
                  </a:ext>
                </a:extLst>
              </p14:cNvPr>
              <p14:cNvContentPartPr/>
              <p14:nvPr/>
            </p14:nvContentPartPr>
            <p14:xfrm>
              <a:off x="11357428" y="4172856"/>
              <a:ext cx="12095" cy="12095"/>
            </p14:xfrm>
          </p:contentPart>
        </mc:Choice>
        <mc:Fallback xmlns="">
          <p:pic>
            <p:nvPicPr>
              <p:cNvPr id="21" name="Ink 20">
                <a:extLst>
                  <a:ext uri="{FF2B5EF4-FFF2-40B4-BE49-F238E27FC236}">
                    <a16:creationId xmlns:a16="http://schemas.microsoft.com/office/drawing/2014/main" id="{FF367784-179C-BC90-C640-FC3035E1B535}"/>
                  </a:ext>
                </a:extLst>
              </p:cNvPr>
              <p:cNvPicPr/>
              <p:nvPr/>
            </p:nvPicPr>
            <p:blipFill>
              <a:blip r:embed="rId7"/>
              <a:stretch>
                <a:fillRect/>
              </a:stretch>
            </p:blipFill>
            <p:spPr>
              <a:xfrm>
                <a:off x="9543178" y="544356"/>
                <a:ext cx="3628500" cy="7257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08A42610-6619-8E58-3B61-A918628CA022}"/>
                  </a:ext>
                </a:extLst>
              </p14:cNvPr>
              <p14:cNvContentPartPr/>
              <p14:nvPr/>
            </p14:nvContentPartPr>
            <p14:xfrm>
              <a:off x="9482666" y="4160761"/>
              <a:ext cx="12095" cy="12095"/>
            </p14:xfrm>
          </p:contentPart>
        </mc:Choice>
        <mc:Fallback xmlns="">
          <p:pic>
            <p:nvPicPr>
              <p:cNvPr id="23" name="Ink 22">
                <a:extLst>
                  <a:ext uri="{FF2B5EF4-FFF2-40B4-BE49-F238E27FC236}">
                    <a16:creationId xmlns:a16="http://schemas.microsoft.com/office/drawing/2014/main" id="{08A42610-6619-8E58-3B61-A918628CA022}"/>
                  </a:ext>
                </a:extLst>
              </p:cNvPr>
              <p:cNvPicPr/>
              <p:nvPr/>
            </p:nvPicPr>
            <p:blipFill>
              <a:blip r:embed="rId7"/>
              <a:stretch>
                <a:fillRect/>
              </a:stretch>
            </p:blipFill>
            <p:spPr>
              <a:xfrm>
                <a:off x="7668416" y="532261"/>
                <a:ext cx="3628500" cy="7257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FB2B8EE2-2FA1-14E0-9D67-A3FE4A79D9A5}"/>
                  </a:ext>
                </a:extLst>
              </p14:cNvPr>
              <p14:cNvContentPartPr/>
              <p14:nvPr/>
            </p14:nvContentPartPr>
            <p14:xfrm>
              <a:off x="9482666" y="4160761"/>
              <a:ext cx="12095" cy="12095"/>
            </p14:xfrm>
          </p:contentPart>
        </mc:Choice>
        <mc:Fallback xmlns="">
          <p:pic>
            <p:nvPicPr>
              <p:cNvPr id="24" name="Ink 23">
                <a:extLst>
                  <a:ext uri="{FF2B5EF4-FFF2-40B4-BE49-F238E27FC236}">
                    <a16:creationId xmlns:a16="http://schemas.microsoft.com/office/drawing/2014/main" id="{FB2B8EE2-2FA1-14E0-9D67-A3FE4A79D9A5}"/>
                  </a:ext>
                </a:extLst>
              </p:cNvPr>
              <p:cNvPicPr/>
              <p:nvPr/>
            </p:nvPicPr>
            <p:blipFill>
              <a:blip r:embed="rId7"/>
              <a:stretch>
                <a:fillRect/>
              </a:stretch>
            </p:blipFill>
            <p:spPr>
              <a:xfrm>
                <a:off x="7668416" y="532261"/>
                <a:ext cx="3628500" cy="7257000"/>
              </a:xfrm>
              <a:prstGeom prst="rect">
                <a:avLst/>
              </a:prstGeom>
            </p:spPr>
          </p:pic>
        </mc:Fallback>
      </mc:AlternateContent>
      <p:pic>
        <p:nvPicPr>
          <p:cNvPr id="5" name="Picture 4">
            <a:extLst>
              <a:ext uri="{FF2B5EF4-FFF2-40B4-BE49-F238E27FC236}">
                <a16:creationId xmlns:a16="http://schemas.microsoft.com/office/drawing/2014/main" id="{45EEC620-2C89-A8E2-FF86-C584552FC85F}"/>
              </a:ext>
            </a:extLst>
          </p:cNvPr>
          <p:cNvPicPr>
            <a:picLocks noChangeAspect="1"/>
          </p:cNvPicPr>
          <p:nvPr/>
        </p:nvPicPr>
        <p:blipFill>
          <a:blip r:embed="rId15">
            <a:alphaModFix amt="50000"/>
            <a:extLst>
              <a:ext uri="{28A0092B-C50C-407E-A947-70E740481C1C}">
                <a14:useLocalDpi xmlns:a14="http://schemas.microsoft.com/office/drawing/2010/main" val="0"/>
              </a:ext>
            </a:extLst>
          </a:blip>
          <a:srcRect l="25146"/>
          <a:stretch/>
        </p:blipFill>
        <p:spPr>
          <a:xfrm>
            <a:off x="4850975" y="-70556"/>
            <a:ext cx="2709334" cy="1028700"/>
          </a:xfrm>
          <a:prstGeom prst="rect">
            <a:avLst/>
          </a:prstGeom>
        </p:spPr>
      </p:pic>
      <p:pic>
        <p:nvPicPr>
          <p:cNvPr id="6" name="Picture 5">
            <a:extLst>
              <a:ext uri="{FF2B5EF4-FFF2-40B4-BE49-F238E27FC236}">
                <a16:creationId xmlns:a16="http://schemas.microsoft.com/office/drawing/2014/main" id="{DF50A1B7-758C-ACD9-C2C9-85F6254386A0}"/>
              </a:ext>
            </a:extLst>
          </p:cNvPr>
          <p:cNvPicPr>
            <a:picLocks noChangeAspect="1"/>
          </p:cNvPicPr>
          <p:nvPr/>
        </p:nvPicPr>
        <p:blipFill>
          <a:blip r:embed="rId16">
            <a:alphaModFix amt="50000"/>
            <a:extLst>
              <a:ext uri="{28A0092B-C50C-407E-A947-70E740481C1C}">
                <a14:useLocalDpi xmlns:a14="http://schemas.microsoft.com/office/drawing/2010/main" val="0"/>
              </a:ext>
            </a:extLst>
          </a:blip>
          <a:stretch>
            <a:fillRect/>
          </a:stretch>
        </p:blipFill>
        <p:spPr>
          <a:xfrm>
            <a:off x="3663859" y="-70556"/>
            <a:ext cx="1187116" cy="1028700"/>
          </a:xfrm>
          <a:prstGeom prst="rect">
            <a:avLst/>
          </a:prstGeom>
        </p:spPr>
      </p:pic>
    </p:spTree>
    <p:extLst>
      <p:ext uri="{BB962C8B-B14F-4D97-AF65-F5344CB8AC3E}">
        <p14:creationId xmlns:p14="http://schemas.microsoft.com/office/powerpoint/2010/main" val="3893336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0"/>
            <a:ext cx="12457430" cy="1109345"/>
          </a:xfrm>
          <a:solidFill>
            <a:schemeClr val="tx1"/>
          </a:solidFill>
        </p:spPr>
        <p:txBody>
          <a:bodyPr/>
          <a:lstStyle/>
          <a:p>
            <a:r>
              <a:rPr lang="en-US">
                <a:ln w="9525" cmpd="sng">
                  <a:solidFill>
                    <a:schemeClr val="accent1"/>
                  </a:solidFill>
                  <a:prstDash val="solid"/>
                </a:ln>
                <a:solidFill>
                  <a:srgbClr val="70AD47">
                    <a:tint val="1000"/>
                  </a:srgbClr>
                </a:solidFill>
                <a:effectLst>
                  <a:glow rad="38100">
                    <a:schemeClr val="accent1">
                      <a:alpha val="40000"/>
                    </a:schemeClr>
                  </a:glow>
                </a:effectLst>
              </a:rPr>
              <a:t>IDEATION PART  - ONE</a:t>
            </a:r>
          </a:p>
        </p:txBody>
      </p:sp>
      <p:pic>
        <p:nvPicPr>
          <p:cNvPr id="4" name="Content Placeholder 3" descr="Books with solid fill"/>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851660" y="1241425"/>
            <a:ext cx="1544955" cy="1544955"/>
          </a:xfrm>
          <a:prstGeom prst="rect">
            <a:avLst/>
          </a:prstGeom>
        </p:spPr>
      </p:pic>
      <p:pic>
        <p:nvPicPr>
          <p:cNvPr id="5" name="Picture 4" descr="personal-assistant-2--personal-assistant-ROBOT-AI-PLAN-CALENDAR-NOTIFICATION-TECHNOLOGY-MOBILE-PHONE-512"/>
          <p:cNvPicPr>
            <a:picLocks noChangeAspect="1"/>
          </p:cNvPicPr>
          <p:nvPr/>
        </p:nvPicPr>
        <p:blipFill>
          <a:blip r:embed="rId4"/>
          <a:stretch>
            <a:fillRect/>
          </a:stretch>
        </p:blipFill>
        <p:spPr>
          <a:xfrm>
            <a:off x="8829675" y="703580"/>
            <a:ext cx="2437765" cy="2437765"/>
          </a:xfrm>
          <a:prstGeom prst="rect">
            <a:avLst/>
          </a:prstGeom>
        </p:spPr>
      </p:pic>
      <p:pic>
        <p:nvPicPr>
          <p:cNvPr id="6" name="Picture 5" descr="10_Player_Handling_Controller_game_competition-512"/>
          <p:cNvPicPr>
            <a:picLocks noChangeAspect="1"/>
          </p:cNvPicPr>
          <p:nvPr/>
        </p:nvPicPr>
        <p:blipFill>
          <a:blip r:embed="rId5"/>
          <a:stretch>
            <a:fillRect/>
          </a:stretch>
        </p:blipFill>
        <p:spPr>
          <a:xfrm>
            <a:off x="1089660" y="3703955"/>
            <a:ext cx="1971040" cy="1971040"/>
          </a:xfrm>
          <a:prstGeom prst="rect">
            <a:avLst/>
          </a:prstGeom>
        </p:spPr>
      </p:pic>
      <p:pic>
        <p:nvPicPr>
          <p:cNvPr id="7" name="Picture 6" descr="Classroom with solid fill"/>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44965" y="4070985"/>
            <a:ext cx="1877695" cy="1877695"/>
          </a:xfrm>
          <a:prstGeom prst="rect">
            <a:avLst/>
          </a:prstGeom>
        </p:spPr>
      </p:pic>
      <p:pic>
        <p:nvPicPr>
          <p:cNvPr id="9" name="Picture 8" descr="1484584"/>
          <p:cNvPicPr>
            <a:picLocks noChangeAspect="1"/>
          </p:cNvPicPr>
          <p:nvPr/>
        </p:nvPicPr>
        <p:blipFill>
          <a:blip r:embed="rId8"/>
          <a:stretch>
            <a:fillRect/>
          </a:stretch>
        </p:blipFill>
        <p:spPr>
          <a:xfrm>
            <a:off x="5093970" y="5094605"/>
            <a:ext cx="1763395" cy="1763395"/>
          </a:xfrm>
          <a:prstGeom prst="rect">
            <a:avLst/>
          </a:prstGeom>
        </p:spPr>
      </p:pic>
      <p:sp>
        <p:nvSpPr>
          <p:cNvPr id="10" name="Text Box 9"/>
          <p:cNvSpPr txBox="1"/>
          <p:nvPr/>
        </p:nvSpPr>
        <p:spPr>
          <a:xfrm>
            <a:off x="4557395" y="2786380"/>
            <a:ext cx="3077210" cy="1652905"/>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LEARN / PLAY </a:t>
            </a:r>
          </a:p>
          <a:p>
            <a:r>
              <a:rPr lang="en-US" sz="2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FOR    NOMAD CHILDREN</a:t>
            </a:r>
          </a:p>
        </p:txBody>
      </p:sp>
      <p:sp>
        <p:nvSpPr>
          <p:cNvPr id="13" name="Bent Arrow 12"/>
          <p:cNvSpPr/>
          <p:nvPr/>
        </p:nvSpPr>
        <p:spPr>
          <a:xfrm flipH="1">
            <a:off x="3060700" y="1640205"/>
            <a:ext cx="1497330" cy="1261110"/>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solidFill>
                <a:schemeClr val="tx1"/>
              </a:solidFill>
            </a:endParaRPr>
          </a:p>
        </p:txBody>
      </p:sp>
      <p:sp>
        <p:nvSpPr>
          <p:cNvPr id="14" name="Bent Arrow 13"/>
          <p:cNvSpPr/>
          <p:nvPr/>
        </p:nvSpPr>
        <p:spPr>
          <a:xfrm flipH="1" flipV="1">
            <a:off x="3187700" y="4198620"/>
            <a:ext cx="1497330" cy="127571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solidFill>
                <a:schemeClr val="tx1"/>
              </a:solidFill>
            </a:endParaRPr>
          </a:p>
        </p:txBody>
      </p:sp>
      <p:sp>
        <p:nvSpPr>
          <p:cNvPr id="16" name="Bent Arrow 15"/>
          <p:cNvSpPr/>
          <p:nvPr/>
        </p:nvSpPr>
        <p:spPr>
          <a:xfrm>
            <a:off x="7422515" y="1640205"/>
            <a:ext cx="1407160" cy="1261110"/>
          </a:xfrm>
          <a:prstGeom prst="bentArrow">
            <a:avLst>
              <a:gd name="adj1" fmla="val 25000"/>
              <a:gd name="adj2" fmla="val 16767"/>
              <a:gd name="adj3" fmla="val 25000"/>
              <a:gd name="adj4" fmla="val 43750"/>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solidFill>
                <a:schemeClr val="tx1"/>
              </a:solidFill>
            </a:endParaRPr>
          </a:p>
        </p:txBody>
      </p:sp>
      <p:sp>
        <p:nvSpPr>
          <p:cNvPr id="18" name="Bent Arrow 17"/>
          <p:cNvSpPr/>
          <p:nvPr/>
        </p:nvSpPr>
        <p:spPr>
          <a:xfrm flipV="1">
            <a:off x="7634605" y="4198620"/>
            <a:ext cx="1501775" cy="1196340"/>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solidFill>
                <a:schemeClr val="tx1"/>
              </a:solidFill>
            </a:endParaRPr>
          </a:p>
        </p:txBody>
      </p:sp>
      <p:sp>
        <p:nvSpPr>
          <p:cNvPr id="19" name="Down Arrow 18"/>
          <p:cNvSpPr/>
          <p:nvPr/>
        </p:nvSpPr>
        <p:spPr>
          <a:xfrm>
            <a:off x="5361305" y="4439285"/>
            <a:ext cx="1228725" cy="5105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20" name="Text Box 19"/>
          <p:cNvSpPr txBox="1"/>
          <p:nvPr/>
        </p:nvSpPr>
        <p:spPr>
          <a:xfrm>
            <a:off x="937895" y="1536065"/>
            <a:ext cx="4064000"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289155" cy="746760"/>
          </a:xfrm>
          <a:solidFill>
            <a:schemeClr val="tx1"/>
          </a:solidFill>
        </p:spPr>
        <p:txBody>
          <a:bodyPr>
            <a:normAutofit/>
          </a:bodyPr>
          <a:lstStyle/>
          <a:p>
            <a:r>
              <a:rPr lang="en-US">
                <a:ln w="9525" cmpd="sng">
                  <a:solidFill>
                    <a:schemeClr val="accent1"/>
                  </a:solidFill>
                  <a:prstDash val="solid"/>
                </a:ln>
                <a:solidFill>
                  <a:srgbClr val="70AD47">
                    <a:tint val="1000"/>
                  </a:srgbClr>
                </a:solidFill>
                <a:effectLst>
                  <a:glow rad="38100">
                    <a:schemeClr val="accent1">
                      <a:alpha val="40000"/>
                    </a:schemeClr>
                  </a:glow>
                </a:effectLst>
              </a:rPr>
              <a:t>CONTINUATION</a:t>
            </a:r>
          </a:p>
        </p:txBody>
      </p:sp>
      <p:sp>
        <p:nvSpPr>
          <p:cNvPr id="3" name="Content Placeholder 2"/>
          <p:cNvSpPr>
            <a:spLocks noGrp="1"/>
          </p:cNvSpPr>
          <p:nvPr>
            <p:ph idx="1"/>
          </p:nvPr>
        </p:nvSpPr>
        <p:spPr>
          <a:xfrm>
            <a:off x="1212850" y="793750"/>
            <a:ext cx="5807710" cy="6175375"/>
          </a:xfrm>
        </p:spPr>
        <p:txBody>
          <a:bodyPr>
            <a:noAutofit/>
          </a:bodyPr>
          <a:lstStyle/>
          <a:p>
            <a:r>
              <a:rPr lang="en-US" sz="1200" b="1" dirty="0"/>
              <a:t>SCAMPER for Learning and Play for Nomad Children</a:t>
            </a:r>
          </a:p>
          <a:p>
            <a:endParaRPr lang="en-US" sz="1200" b="1" dirty="0"/>
          </a:p>
          <a:p>
            <a:r>
              <a:rPr lang="en-US" sz="1200" b="1" dirty="0"/>
              <a:t>Substitute</a:t>
            </a:r>
            <a:r>
              <a:rPr lang="en-US" sz="1200" dirty="0"/>
              <a:t>: Replace traditional classroom learning with mobile learning modules and interactive educational games accessible on smartphones and tablets. This ensures that nomad children can continue their education regardless of their location.</a:t>
            </a:r>
          </a:p>
          <a:p>
            <a:r>
              <a:rPr lang="en-US" sz="1200" b="1" dirty="0"/>
              <a:t>Combine</a:t>
            </a:r>
            <a:r>
              <a:rPr lang="en-US" sz="1200" dirty="0"/>
              <a:t>: Integrate learning tools, such as language and math games, with recreational activities within a single app. This combination makes learning fun and engaging, encouraging children to spend more time on educational activities.</a:t>
            </a:r>
          </a:p>
          <a:p>
            <a:r>
              <a:rPr lang="en-US" sz="1200" b="1" dirty="0"/>
              <a:t>Adapt</a:t>
            </a:r>
            <a:r>
              <a:rPr lang="en-US" sz="1200" dirty="0"/>
              <a:t>: Apply features from fitness tracking apps to monitor and encourage daily learning activities and physical play. For example, track the number of new words learned or the time spent on educational games, similar to how fitness apps track steps and exercise.</a:t>
            </a:r>
          </a:p>
          <a:p>
            <a:r>
              <a:rPr lang="en-US" sz="1200" b="1" dirty="0"/>
              <a:t>Modify</a:t>
            </a:r>
            <a:r>
              <a:rPr lang="en-US" sz="1200" dirty="0"/>
              <a:t>: Redesign the app interface to be more child-friendly and visually appealing. Using bright colors, playful characters, and intuitive navigation will make the app more engaging for young users.</a:t>
            </a:r>
          </a:p>
          <a:p>
            <a:r>
              <a:rPr lang="en-US" sz="1200" b="1" dirty="0"/>
              <a:t>Put to Another Use</a:t>
            </a:r>
            <a:r>
              <a:rPr lang="en-US" sz="1200" dirty="0"/>
              <a:t>: Utilize virtual classrooms and online peer interaction to create a community for nomad children. This can help them feel connected and supported by peers who share similar lifestyles and challenges.</a:t>
            </a:r>
          </a:p>
          <a:p>
            <a:r>
              <a:rPr lang="en-US" sz="1200" b="1" dirty="0"/>
              <a:t>Eliminate</a:t>
            </a:r>
            <a:r>
              <a:rPr lang="en-US" sz="1200" dirty="0"/>
              <a:t>: Remove barriers to access, such as the need for high-speed internet and complex registration processes. Offer offline learning options and simple, straightforward sign-up processes to ensure all children can use the app easily.</a:t>
            </a:r>
          </a:p>
          <a:p>
            <a:r>
              <a:rPr lang="en-US" sz="1200" b="1" dirty="0"/>
              <a:t>Reverse</a:t>
            </a:r>
            <a:r>
              <a:rPr lang="en-US" sz="1200" dirty="0"/>
              <a:t>: Shift the focus from purely academic content to a balance of learning and play. Encourage children to take breaks and participate in physical activities, promoting overall well-being and preventing burnout.</a:t>
            </a:r>
          </a:p>
          <a:p>
            <a:r>
              <a:rPr lang="en-US" sz="1200" dirty="0"/>
              <a:t>.</a:t>
            </a:r>
          </a:p>
        </p:txBody>
      </p:sp>
      <p:sp>
        <p:nvSpPr>
          <p:cNvPr id="4" name="Text Box 3"/>
          <p:cNvSpPr txBox="1"/>
          <p:nvPr/>
        </p:nvSpPr>
        <p:spPr>
          <a:xfrm>
            <a:off x="7020560" y="685800"/>
            <a:ext cx="5044440" cy="6496050"/>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t>Lateral Thinking for Learning and Play for Nomad Children</a:t>
            </a:r>
          </a:p>
          <a:p>
            <a:endParaRPr lang="en-US" sz="1300" dirty="0"/>
          </a:p>
          <a:p>
            <a:endParaRPr lang="en-US" sz="1300" dirty="0"/>
          </a:p>
          <a:p>
            <a:r>
              <a:rPr lang="en-US" sz="1300" b="1" dirty="0"/>
              <a:t>Reframe the Problem</a:t>
            </a:r>
          </a:p>
          <a:p>
            <a:r>
              <a:rPr lang="en-US" sz="1300" dirty="0"/>
              <a:t>Shift the focus from traditional learning to integrated learning and play. Implement daily check-ins that track both educational progress and play activities. This ensures a balanced approach, promoting cognitive development and well-being through regular, structured interaction.</a:t>
            </a:r>
          </a:p>
          <a:p>
            <a:r>
              <a:rPr lang="en-US" sz="1300" b="1" dirty="0"/>
              <a:t>Cross-Pollinate Ideas</a:t>
            </a:r>
          </a:p>
          <a:p>
            <a:r>
              <a:rPr lang="en-US" sz="1300" dirty="0"/>
              <a:t>Incorporate gamification techniques from fitness apps to make learning fun and engaging. Use rewards and milestones to motivate children to complete educational activities and participate in games. By making learning playful and interactive, children are more likely to stay engaged and enthusiastic about their education.</a:t>
            </a:r>
          </a:p>
          <a:p>
            <a:r>
              <a:rPr lang="en-US" sz="1300" b="1" dirty="0"/>
              <a:t>Break Assumptions</a:t>
            </a:r>
          </a:p>
          <a:p>
            <a:r>
              <a:rPr lang="en-US" sz="1300" dirty="0"/>
              <a:t>Challenge the traditional need for long study sessions by offering micro-learning modules and quick educational games. Short, frequent learning sessions can be more effective for maintaining attention and retention. On-demand access to educational content ensures that children can learn at their own pace and according to their unique schedules.</a:t>
            </a:r>
          </a:p>
          <a:p>
            <a:r>
              <a:rPr lang="en-US" sz="1300" b="1" dirty="0"/>
              <a:t>Challenge the Status Quo</a:t>
            </a:r>
          </a:p>
          <a:p>
            <a:r>
              <a:rPr lang="en-US" sz="1300" dirty="0"/>
              <a:t>Create a system for instant access to educational resources and support via mobile devices. This includes virtual tutors, interactive lessons, and educational games that can be accessed anytime, anywhere. By bypassing traditional classroom settings, children can receive continuous education and play opportunities, tailored to their nomadic lifestyle.</a:t>
            </a:r>
          </a:p>
        </p:txBody>
      </p:sp>
      <p:cxnSp>
        <p:nvCxnSpPr>
          <p:cNvPr id="5" name="Straight Connector 4"/>
          <p:cNvCxnSpPr/>
          <p:nvPr/>
        </p:nvCxnSpPr>
        <p:spPr>
          <a:xfrm flipH="1">
            <a:off x="6925310" y="746125"/>
            <a:ext cx="0" cy="6111875"/>
          </a:xfrm>
          <a:prstGeom prst="line">
            <a:avLst/>
          </a:prstGeom>
        </p:spPr>
        <p:style>
          <a:lnRef idx="2">
            <a:schemeClr val="accent1"/>
          </a:lnRef>
          <a:fillRef idx="0">
            <a:srgbClr val="FFFFFF"/>
          </a:fillRef>
          <a:effectRef idx="0">
            <a:srgbClr val="FFFFFF"/>
          </a:effectRef>
          <a:fontRef idx="minor">
            <a:schemeClr val="tx1"/>
          </a:fontRef>
        </p:style>
      </p:cxnSp>
      <p:cxnSp>
        <p:nvCxnSpPr>
          <p:cNvPr id="6" name="Straight Connector 5"/>
          <p:cNvCxnSpPr/>
          <p:nvPr/>
        </p:nvCxnSpPr>
        <p:spPr>
          <a:xfrm flipV="1">
            <a:off x="1212850" y="1416685"/>
            <a:ext cx="10659745" cy="15875"/>
          </a:xfrm>
          <a:prstGeom prst="line">
            <a:avLst/>
          </a:prstGeom>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 y="0"/>
            <a:ext cx="12192000" cy="1066165"/>
          </a:xfrm>
          <a:solidFill>
            <a:schemeClr val="tx1">
              <a:lumMod val="95000"/>
              <a:lumOff val="5000"/>
            </a:schemeClr>
          </a:solidFill>
        </p:spPr>
        <p:txBody>
          <a:bodyPr/>
          <a:lstStyle/>
          <a:p>
            <a:r>
              <a:rPr lang="en-US" b="1">
                <a:ln w="9525" cmpd="sng">
                  <a:solidFill>
                    <a:schemeClr val="accent1"/>
                  </a:solidFill>
                  <a:prstDash val="solid"/>
                </a:ln>
                <a:solidFill>
                  <a:srgbClr val="70AD47">
                    <a:tint val="1000"/>
                  </a:srgbClr>
                </a:solidFill>
                <a:effectLst>
                  <a:glow rad="38100">
                    <a:schemeClr val="accent1">
                      <a:alpha val="40000"/>
                    </a:schemeClr>
                  </a:glow>
                </a:effectLst>
                <a:sym typeface="+mn-ea"/>
              </a:rPr>
              <a:t>IDEATION PART - TWO</a:t>
            </a:r>
          </a:p>
        </p:txBody>
      </p:sp>
      <p:sp>
        <p:nvSpPr>
          <p:cNvPr id="3" name="Content Placeholder 2"/>
          <p:cNvSpPr>
            <a:spLocks noGrp="1"/>
          </p:cNvSpPr>
          <p:nvPr>
            <p:ph idx="1"/>
          </p:nvPr>
        </p:nvSpPr>
        <p:spPr>
          <a:xfrm>
            <a:off x="1323975" y="1066165"/>
            <a:ext cx="10648950" cy="5792470"/>
          </a:xfrm>
        </p:spPr>
        <p:txBody>
          <a:bodyPr>
            <a:normAutofit fontScale="82500" lnSpcReduction="10000"/>
          </a:bodyPr>
          <a:lstStyle/>
          <a:p>
            <a:r>
              <a:rPr lang="en-US" sz="2400" b="1" dirty="0"/>
              <a:t>Synectic</a:t>
            </a:r>
          </a:p>
          <a:p>
            <a:r>
              <a:rPr lang="en-US" sz="2400" dirty="0"/>
              <a:t>Application: Encourage creative thinking to design unique solutions for educational and recreational challenges faced by nomad children. For example, consider unexpected user interactions or combine unrelated educational resources, such as integrating learning modules with interactive storytelling. This approach ensures that the app remains engaging and adapts to the dynamic lifestyle of nomad children.</a:t>
            </a:r>
          </a:p>
          <a:p>
            <a:r>
              <a:rPr lang="en-US" sz="2400" b="1" dirty="0"/>
              <a:t>Analogical Thinking</a:t>
            </a:r>
          </a:p>
          <a:p>
            <a:r>
              <a:rPr lang="en-US" sz="2400" dirty="0"/>
              <a:t>Application: Use analogies from other industries, such as fitness tracking apps, to create novel learning tools. For instance, integrate gamification into educational activities or create a "learning tracker" to visualize academic progress and milestones. This approach makes learning fun and motivates children to engage consistently with educational content.</a:t>
            </a:r>
          </a:p>
          <a:p>
            <a:r>
              <a:rPr lang="en-US" sz="2400" b="1" dirty="0"/>
              <a:t>Concept Evaluation</a:t>
            </a:r>
          </a:p>
          <a:p>
            <a:r>
              <a:rPr lang="en-US" sz="2400" dirty="0"/>
              <a:t>Application: Evaluate proposed app features, such as interactive learning modules and educational games, by testing user feedback. Assess how well these features meet the needs of nomad children, improve accessibility, and align with the goals of providing an engaging and supportive learning environment. Regular evaluation ensures that the app remains relevant and effective in meeting the unique needs of nomad children.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2E6A8B-3498-6742-6920-6AAA23F4E573}"/>
              </a:ext>
            </a:extLst>
          </p:cNvPr>
          <p:cNvPicPr>
            <a:picLocks noChangeAspect="1"/>
          </p:cNvPicPr>
          <p:nvPr/>
        </p:nvPicPr>
        <p:blipFill>
          <a:blip r:embed="rId3"/>
          <a:stretch>
            <a:fillRect/>
          </a:stretch>
        </p:blipFill>
        <p:spPr>
          <a:xfrm>
            <a:off x="2307226" y="947444"/>
            <a:ext cx="7303625" cy="5477719"/>
          </a:xfrm>
          <a:prstGeom prst="rect">
            <a:avLst/>
          </a:prstGeom>
        </p:spPr>
      </p:pic>
      <p:sp>
        <p:nvSpPr>
          <p:cNvPr id="2" name="Title 1"/>
          <p:cNvSpPr>
            <a:spLocks noGrp="1"/>
          </p:cNvSpPr>
          <p:nvPr>
            <p:ph type="title"/>
          </p:nvPr>
        </p:nvSpPr>
        <p:spPr>
          <a:xfrm>
            <a:off x="635" y="0"/>
            <a:ext cx="12292965" cy="789940"/>
          </a:xfrm>
          <a:solidFill>
            <a:schemeClr val="tx1">
              <a:lumMod val="85000"/>
              <a:lumOff val="15000"/>
            </a:schemeClr>
          </a:solidFill>
        </p:spPr>
        <p:txBody>
          <a:bodyPr/>
          <a:lstStyle/>
          <a:p>
            <a:r>
              <a:rPr 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SOFT PROTOTYPE</a:t>
            </a:r>
          </a:p>
        </p:txBody>
      </p:sp>
      <p:sp>
        <p:nvSpPr>
          <p:cNvPr id="6" name="Content Placeholder 5">
            <a:extLst>
              <a:ext uri="{FF2B5EF4-FFF2-40B4-BE49-F238E27FC236}">
                <a16:creationId xmlns:a16="http://schemas.microsoft.com/office/drawing/2014/main" id="{E551A641-A1DA-BD0E-B446-043CB3C91B0A}"/>
              </a:ext>
            </a:extLst>
          </p:cNvPr>
          <p:cNvSpPr>
            <a:spLocks noGrp="1"/>
          </p:cNvSpPr>
          <p:nvPr>
            <p:ph idx="1"/>
          </p:nvPr>
        </p:nvSpPr>
        <p:spPr>
          <a:xfrm rot="10800000" flipV="1">
            <a:off x="4436962" y="609116"/>
            <a:ext cx="3318076" cy="991566"/>
          </a:xfrm>
        </p:spPr>
        <p:txBody>
          <a:bodyPr>
            <a:normAutofit/>
          </a:bodyPr>
          <a:lstStyle/>
          <a:p>
            <a:pPr marL="0" indent="0">
              <a:buNone/>
            </a:pPr>
            <a:r>
              <a:rPr lang="en-US"/>
              <a:t>Stories and games</a:t>
            </a:r>
            <a:endParaRPr lang="en-IN"/>
          </a:p>
        </p:txBody>
      </p:sp>
      <p:sp>
        <p:nvSpPr>
          <p:cNvPr id="7" name="Right Arrow 6"/>
          <p:cNvSpPr/>
          <p:nvPr/>
        </p:nvSpPr>
        <p:spPr>
          <a:xfrm>
            <a:off x="8620052" y="2470136"/>
            <a:ext cx="1734893" cy="260183"/>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9" name="Right Arrow 8"/>
          <p:cNvSpPr/>
          <p:nvPr/>
        </p:nvSpPr>
        <p:spPr>
          <a:xfrm flipH="1">
            <a:off x="1676352" y="1736564"/>
            <a:ext cx="1261745" cy="276931"/>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10" name="Right Arrow 9"/>
          <p:cNvSpPr/>
          <p:nvPr/>
        </p:nvSpPr>
        <p:spPr>
          <a:xfrm>
            <a:off x="8469529" y="3780471"/>
            <a:ext cx="2179180" cy="260183"/>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11" name="Right Arrow 10"/>
          <p:cNvSpPr/>
          <p:nvPr/>
        </p:nvSpPr>
        <p:spPr>
          <a:xfrm rot="16200000">
            <a:off x="5274675" y="1856200"/>
            <a:ext cx="1233172" cy="205589"/>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12" name="Right Arrow 11"/>
          <p:cNvSpPr/>
          <p:nvPr/>
        </p:nvSpPr>
        <p:spPr>
          <a:xfrm flipH="1">
            <a:off x="1717426" y="4368854"/>
            <a:ext cx="1530985" cy="2008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13" name="Text Box 12"/>
          <p:cNvSpPr txBox="1"/>
          <p:nvPr/>
        </p:nvSpPr>
        <p:spPr>
          <a:xfrm>
            <a:off x="10501508" y="2141185"/>
            <a:ext cx="2473325"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t>HOME </a:t>
            </a:r>
          </a:p>
          <a:p>
            <a:r>
              <a:rPr lang="en-US" sz="2400"/>
              <a:t>SCREEN</a:t>
            </a:r>
          </a:p>
        </p:txBody>
      </p:sp>
      <p:sp>
        <p:nvSpPr>
          <p:cNvPr id="14" name="Text Box 13"/>
          <p:cNvSpPr txBox="1"/>
          <p:nvPr/>
        </p:nvSpPr>
        <p:spPr>
          <a:xfrm>
            <a:off x="441180" y="1452187"/>
            <a:ext cx="3345815"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t>DASH-</a:t>
            </a:r>
          </a:p>
          <a:p>
            <a:r>
              <a:rPr lang="en-US" sz="2400"/>
              <a:t>BOARD</a:t>
            </a:r>
          </a:p>
        </p:txBody>
      </p:sp>
      <p:sp>
        <p:nvSpPr>
          <p:cNvPr id="16" name="Text Box 15"/>
          <p:cNvSpPr txBox="1"/>
          <p:nvPr/>
        </p:nvSpPr>
        <p:spPr>
          <a:xfrm>
            <a:off x="345904" y="4172125"/>
            <a:ext cx="4064000"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t>Lessons </a:t>
            </a:r>
          </a:p>
        </p:txBody>
      </p:sp>
      <p:sp>
        <p:nvSpPr>
          <p:cNvPr id="18" name="Text Box 17"/>
          <p:cNvSpPr txBox="1"/>
          <p:nvPr/>
        </p:nvSpPr>
        <p:spPr>
          <a:xfrm>
            <a:off x="10727401" y="3780471"/>
            <a:ext cx="4064000"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t>STATISTICS</a:t>
            </a:r>
          </a:p>
        </p:txBody>
      </p:sp>
      <p:sp>
        <p:nvSpPr>
          <p:cNvPr id="19" name="Text Box 18"/>
          <p:cNvSpPr txBox="1"/>
          <p:nvPr/>
        </p:nvSpPr>
        <p:spPr>
          <a:xfrm>
            <a:off x="275225" y="3244850"/>
            <a:ext cx="4064000"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t>Curriculum </a:t>
            </a:r>
          </a:p>
        </p:txBody>
      </p:sp>
      <p:sp>
        <p:nvSpPr>
          <p:cNvPr id="8" name="Right Arrow 11">
            <a:extLst>
              <a:ext uri="{FF2B5EF4-FFF2-40B4-BE49-F238E27FC236}">
                <a16:creationId xmlns:a16="http://schemas.microsoft.com/office/drawing/2014/main" id="{A1E5B586-D3A7-14B0-2E3B-B164F7E8BC1C}"/>
              </a:ext>
            </a:extLst>
          </p:cNvPr>
          <p:cNvSpPr/>
          <p:nvPr/>
        </p:nvSpPr>
        <p:spPr>
          <a:xfrm flipH="1">
            <a:off x="1541733" y="3297396"/>
            <a:ext cx="1530985" cy="263208"/>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03A3DE-1C50-0742-2523-66862E371B5F}"/>
              </a:ext>
            </a:extLst>
          </p:cNvPr>
          <p:cNvSpPr/>
          <p:nvPr/>
        </p:nvSpPr>
        <p:spPr>
          <a:xfrm>
            <a:off x="6248400" y="4249826"/>
            <a:ext cx="5325110" cy="22980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IN"/>
          </a:p>
        </p:txBody>
      </p:sp>
      <p:sp>
        <p:nvSpPr>
          <p:cNvPr id="12" name="Rectangle 11">
            <a:extLst>
              <a:ext uri="{FF2B5EF4-FFF2-40B4-BE49-F238E27FC236}">
                <a16:creationId xmlns:a16="http://schemas.microsoft.com/office/drawing/2014/main" id="{D8708F40-E8F6-13D8-7991-E11DD5B02D8E}"/>
              </a:ext>
            </a:extLst>
          </p:cNvPr>
          <p:cNvSpPr/>
          <p:nvPr/>
        </p:nvSpPr>
        <p:spPr>
          <a:xfrm>
            <a:off x="6248400" y="1032510"/>
            <a:ext cx="5659120" cy="303149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IN"/>
          </a:p>
        </p:txBody>
      </p:sp>
      <p:sp>
        <p:nvSpPr>
          <p:cNvPr id="11" name="Rectangle 10">
            <a:extLst>
              <a:ext uri="{FF2B5EF4-FFF2-40B4-BE49-F238E27FC236}">
                <a16:creationId xmlns:a16="http://schemas.microsoft.com/office/drawing/2014/main" id="{6D27B0CB-F5BB-53E8-76D1-1FA65515156C}"/>
              </a:ext>
            </a:extLst>
          </p:cNvPr>
          <p:cNvSpPr/>
          <p:nvPr/>
        </p:nvSpPr>
        <p:spPr>
          <a:xfrm>
            <a:off x="1276985" y="3824297"/>
            <a:ext cx="4622800" cy="289179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IN"/>
          </a:p>
        </p:txBody>
      </p:sp>
      <p:sp>
        <p:nvSpPr>
          <p:cNvPr id="10" name="Rectangle 9">
            <a:extLst>
              <a:ext uri="{FF2B5EF4-FFF2-40B4-BE49-F238E27FC236}">
                <a16:creationId xmlns:a16="http://schemas.microsoft.com/office/drawing/2014/main" id="{CA7B7958-0A91-0136-81D9-C2C7BA496DA0}"/>
              </a:ext>
            </a:extLst>
          </p:cNvPr>
          <p:cNvSpPr/>
          <p:nvPr/>
        </p:nvSpPr>
        <p:spPr>
          <a:xfrm>
            <a:off x="1163637" y="1058524"/>
            <a:ext cx="4750436" cy="245872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IN"/>
          </a:p>
        </p:txBody>
      </p:sp>
      <p:sp>
        <p:nvSpPr>
          <p:cNvPr id="2" name="Title 1"/>
          <p:cNvSpPr>
            <a:spLocks noGrp="1"/>
          </p:cNvSpPr>
          <p:nvPr>
            <p:ph type="title"/>
          </p:nvPr>
        </p:nvSpPr>
        <p:spPr>
          <a:xfrm>
            <a:off x="-635" y="-14605"/>
            <a:ext cx="12193270" cy="921385"/>
          </a:xfrm>
          <a:solidFill>
            <a:schemeClr val="tx1">
              <a:lumMod val="85000"/>
              <a:lumOff val="15000"/>
            </a:schemeClr>
          </a:solidFill>
        </p:spPr>
        <p:txBody>
          <a:bodyPr/>
          <a:lstStyle/>
          <a:p>
            <a:r>
              <a:rPr lang="en-US" dirty="0">
                <a:ln w="9525" cmpd="sng">
                  <a:solidFill>
                    <a:schemeClr val="accent1"/>
                  </a:solidFill>
                  <a:prstDash val="solid"/>
                </a:ln>
                <a:solidFill>
                  <a:srgbClr val="70AD47">
                    <a:tint val="1000"/>
                  </a:srgbClr>
                </a:solidFill>
                <a:effectLst>
                  <a:glow rad="38100">
                    <a:schemeClr val="accent1">
                      <a:alpha val="40000"/>
                    </a:schemeClr>
                  </a:glow>
                </a:effectLst>
              </a:rPr>
              <a:t>MEDIUM PROTOTYPE</a:t>
            </a:r>
          </a:p>
        </p:txBody>
      </p:sp>
      <p:sp>
        <p:nvSpPr>
          <p:cNvPr id="3" name="Content Placeholder 2"/>
          <p:cNvSpPr>
            <a:spLocks noGrp="1"/>
          </p:cNvSpPr>
          <p:nvPr>
            <p:ph idx="1"/>
          </p:nvPr>
        </p:nvSpPr>
        <p:spPr>
          <a:xfrm>
            <a:off x="1163637" y="1103283"/>
            <a:ext cx="4750436" cy="2413962"/>
          </a:xfr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oAutofit/>
          </a:bodyPr>
          <a:lstStyle>
            <a:lvl1pPr>
              <a:defRPr>
                <a:solidFill>
                  <a:srgbClr val="000000"/>
                </a:solidFill>
                <a:latin typeface="Corbel" panose="020B0503020204020204"/>
              </a:defRPr>
            </a:lvl1pPr>
            <a:lvl2pPr>
              <a:defRPr>
                <a:solidFill>
                  <a:srgbClr val="000000"/>
                </a:solidFill>
                <a:latin typeface="Corbel" panose="020B0503020204020204"/>
              </a:defRPr>
            </a:lvl2pPr>
            <a:lvl3pPr>
              <a:defRPr>
                <a:solidFill>
                  <a:srgbClr val="000000"/>
                </a:solidFill>
                <a:latin typeface="Corbel" panose="020B0503020204020204"/>
              </a:defRPr>
            </a:lvl3pPr>
            <a:lvl4pPr>
              <a:defRPr>
                <a:solidFill>
                  <a:srgbClr val="000000"/>
                </a:solidFill>
                <a:latin typeface="Corbel" panose="020B0503020204020204"/>
              </a:defRPr>
            </a:lvl4pPr>
            <a:lvl5pPr>
              <a:defRPr>
                <a:solidFill>
                  <a:srgbClr val="000000"/>
                </a:solidFill>
                <a:latin typeface="Corbel" panose="020B0503020204020204"/>
              </a:defRPr>
            </a:lvl5pPr>
            <a:lvl6pPr>
              <a:defRPr>
                <a:solidFill>
                  <a:srgbClr val="000000"/>
                </a:solidFill>
                <a:latin typeface="Corbel" panose="020B0503020204020204"/>
              </a:defRPr>
            </a:lvl6pPr>
            <a:lvl7pPr>
              <a:defRPr>
                <a:solidFill>
                  <a:srgbClr val="000000"/>
                </a:solidFill>
                <a:latin typeface="Corbel" panose="020B0503020204020204"/>
              </a:defRPr>
            </a:lvl7pPr>
            <a:lvl8pPr>
              <a:defRPr>
                <a:solidFill>
                  <a:srgbClr val="000000"/>
                </a:solidFill>
                <a:latin typeface="Corbel" panose="020B0503020204020204"/>
              </a:defRPr>
            </a:lvl8pPr>
            <a:lvl9pPr>
              <a:defRPr>
                <a:solidFill>
                  <a:srgbClr val="000000"/>
                </a:solidFill>
                <a:latin typeface="Corbel" panose="020B0503020204020204"/>
              </a:defRPr>
            </a:lvl9pPr>
          </a:lstStyle>
          <a:p>
            <a:r>
              <a:rPr lang="en-US" sz="2000" b="1" dirty="0"/>
              <a:t> </a:t>
            </a:r>
            <a:r>
              <a:rPr lang="en-US" sz="2000" b="1" dirty="0">
                <a:solidFill>
                  <a:schemeClr val="tx1"/>
                </a:solidFill>
              </a:rPr>
              <a:t>MVP(Minimum Viable Product)</a:t>
            </a:r>
          </a:p>
          <a:p>
            <a:r>
              <a:rPr lang="en-US" sz="1700" dirty="0">
                <a:solidFill>
                  <a:schemeClr val="tx1"/>
                </a:solidFill>
              </a:rPr>
              <a:t>Definition: The most basic version of the app that includes only the essential features needed to solve the primary problem.</a:t>
            </a:r>
          </a:p>
          <a:p>
            <a:r>
              <a:rPr lang="en-US" sz="1700" dirty="0">
                <a:solidFill>
                  <a:schemeClr val="tx1"/>
                </a:solidFill>
              </a:rPr>
              <a:t>Key Features: learning Tracker: Basic slider to track study and notes. Daily Tips: Simple goals reminders.</a:t>
            </a:r>
          </a:p>
          <a:p>
            <a:pPr lvl="1"/>
            <a:endParaRPr lang="en-US" sz="1300" dirty="0"/>
          </a:p>
        </p:txBody>
      </p:sp>
      <p:sp>
        <p:nvSpPr>
          <p:cNvPr id="5" name="Text Box 4"/>
          <p:cNvSpPr txBox="1"/>
          <p:nvPr/>
        </p:nvSpPr>
        <p:spPr>
          <a:xfrm>
            <a:off x="6354129" y="906780"/>
            <a:ext cx="5659120" cy="1757759"/>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t> POC (Proof of Concept)</a:t>
            </a:r>
          </a:p>
          <a:p>
            <a:endParaRPr lang="en-US" dirty="0"/>
          </a:p>
          <a:p>
            <a:r>
              <a:rPr lang="en-US" dirty="0"/>
              <a:t>Definition: A prototype or demo built to validate that the core functionality works and the app’s concept is viable.</a:t>
            </a:r>
          </a:p>
          <a:p>
            <a:r>
              <a:rPr lang="en-US" dirty="0"/>
              <a:t>Purpose:</a:t>
            </a:r>
          </a:p>
          <a:p>
            <a:r>
              <a:rPr lang="en-US" dirty="0"/>
              <a:t>Test the feasibility of integrating real-time mood tracking and therapist interaction.</a:t>
            </a:r>
          </a:p>
          <a:p>
            <a:r>
              <a:rPr lang="en-US" dirty="0"/>
              <a:t>Validate the value of providing immediate access to crisis support.</a:t>
            </a:r>
          </a:p>
          <a:p>
            <a:endParaRPr lang="en-US" dirty="0"/>
          </a:p>
          <a:p>
            <a:endParaRPr lang="en-US" dirty="0"/>
          </a:p>
        </p:txBody>
      </p:sp>
      <p:sp>
        <p:nvSpPr>
          <p:cNvPr id="6" name="Text Box 5"/>
          <p:cNvSpPr txBox="1"/>
          <p:nvPr/>
        </p:nvSpPr>
        <p:spPr>
          <a:xfrm>
            <a:off x="6248400" y="4260608"/>
            <a:ext cx="5325110" cy="2102485"/>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t> IA (Information Architecture)</a:t>
            </a:r>
          </a:p>
          <a:p>
            <a:endParaRPr lang="en-US" dirty="0"/>
          </a:p>
          <a:p>
            <a:r>
              <a:rPr lang="en-US" dirty="0"/>
              <a:t>Definition: The structural design of the app’s content and information flow.</a:t>
            </a:r>
          </a:p>
          <a:p>
            <a:r>
              <a:rPr lang="en-US" dirty="0"/>
              <a:t>Components:</a:t>
            </a:r>
          </a:p>
          <a:p>
            <a:r>
              <a:rPr lang="en-US" dirty="0"/>
              <a:t>Navigation Structure: Clear, intuitive navigation with easy access to key sections (Dashboard, study Tracker, Query Support, Lessons Directory).</a:t>
            </a:r>
          </a:p>
          <a:p>
            <a:endParaRPr lang="en-US" dirty="0"/>
          </a:p>
        </p:txBody>
      </p:sp>
      <p:sp>
        <p:nvSpPr>
          <p:cNvPr id="7" name="Text Box 6"/>
          <p:cNvSpPr txBox="1"/>
          <p:nvPr/>
        </p:nvSpPr>
        <p:spPr>
          <a:xfrm>
            <a:off x="1490345" y="3813810"/>
            <a:ext cx="4064000" cy="31700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chemeClr val="bg1"/>
                </a:solidFill>
              </a:rPr>
              <a:t>XD (Experience Design)</a:t>
            </a:r>
          </a:p>
          <a:p>
            <a:endParaRPr lang="en-US" dirty="0">
              <a:solidFill>
                <a:schemeClr val="bg1"/>
              </a:solidFill>
            </a:endParaRPr>
          </a:p>
          <a:p>
            <a:r>
              <a:rPr lang="en-US" dirty="0">
                <a:solidFill>
                  <a:schemeClr val="bg1"/>
                </a:solidFill>
              </a:rPr>
              <a:t>Definition: The overall feel of the app, ensuring it’s engaging, user-friendly, and accessible.</a:t>
            </a:r>
          </a:p>
          <a:p>
            <a:r>
              <a:rPr lang="en-US" dirty="0">
                <a:solidFill>
                  <a:schemeClr val="bg1"/>
                </a:solidFill>
              </a:rPr>
              <a:t>Key Aspects:</a:t>
            </a:r>
          </a:p>
          <a:p>
            <a:r>
              <a:rPr lang="en-US" dirty="0">
                <a:solidFill>
                  <a:schemeClr val="bg1"/>
                </a:solidFill>
              </a:rPr>
              <a:t>Usability: Simple, intuitive UI with clear calls to action (e.g., “Add goal”, “audio stories/lessons”).</a:t>
            </a:r>
          </a:p>
          <a:p>
            <a:r>
              <a:rPr lang="en-US" dirty="0">
                <a:solidFill>
                  <a:schemeClr val="bg1"/>
                </a:solidFill>
              </a:rPr>
              <a:t>Emotional Engagement: Calming colors</a:t>
            </a:r>
          </a:p>
        </p:txBody>
      </p:sp>
      <p:sp>
        <p:nvSpPr>
          <p:cNvPr id="8" name="Rectangle 2">
            <a:extLst>
              <a:ext uri="{FF2B5EF4-FFF2-40B4-BE49-F238E27FC236}">
                <a16:creationId xmlns:a16="http://schemas.microsoft.com/office/drawing/2014/main" id="{1ECDD195-F219-FF10-D9D7-C487FF0227E1}"/>
              </a:ext>
            </a:extLst>
          </p:cNvPr>
          <p:cNvSpPr>
            <a:spLocks noChangeArrowheads="1"/>
          </p:cNvSpPr>
          <p:nvPr/>
        </p:nvSpPr>
        <p:spPr bwMode="auto">
          <a:xfrm>
            <a:off x="152400" y="-322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 y="-41910"/>
            <a:ext cx="12191365" cy="1145540"/>
          </a:xfrm>
          <a:solidFill>
            <a:schemeClr val="tx1">
              <a:lumMod val="85000"/>
              <a:lumOff val="15000"/>
            </a:schemeClr>
          </a:solidFill>
        </p:spPr>
        <p:txBody>
          <a:bodyPr>
            <a:scene3d>
              <a:camera prst="orthographicFront"/>
              <a:lightRig rig="threePt" dir="t"/>
            </a:scene3d>
          </a:bodyPr>
          <a:lstStyle/>
          <a:p>
            <a:r>
              <a:rPr lang="en-US">
                <a:ln w="12700">
                  <a:solidFill>
                    <a:schemeClr val="tx1"/>
                  </a:solidFill>
                  <a:prstDash val="solid"/>
                </a:ln>
                <a:solidFill>
                  <a:schemeClr val="accent4"/>
                </a:solidFill>
                <a:effectLst>
                  <a:outerShdw dist="38100" dir="2640000" algn="bl" rotWithShape="0">
                    <a:schemeClr val="tx2">
                      <a:lumMod val="75000"/>
                    </a:schemeClr>
                  </a:outerShdw>
                  <a:reflection blurRad="6350" stA="60000" endA="900" endPos="58000" dir="5400000" sy="-100000" algn="bl" rotWithShape="0"/>
                </a:effectLst>
              </a:rPr>
              <a:t> </a:t>
            </a:r>
            <a:r>
              <a:rPr lang="en-US">
                <a:ln w="9525" cmpd="sng">
                  <a:solidFill>
                    <a:schemeClr val="accent1"/>
                  </a:solidFill>
                  <a:prstDash val="solid"/>
                </a:ln>
                <a:solidFill>
                  <a:srgbClr val="70AD47">
                    <a:tint val="1000"/>
                  </a:srgbClr>
                </a:solidFill>
                <a:effectLst>
                  <a:glow rad="38100">
                    <a:schemeClr val="accent1">
                      <a:alpha val="40000"/>
                    </a:schemeClr>
                  </a:glow>
                </a:effectLst>
              </a:rPr>
              <a:t>PROTOTYPE</a:t>
            </a:r>
          </a:p>
        </p:txBody>
      </p:sp>
      <p:sp>
        <p:nvSpPr>
          <p:cNvPr id="3" name="Content Placeholder 2"/>
          <p:cNvSpPr>
            <a:spLocks noGrp="1"/>
          </p:cNvSpPr>
          <p:nvPr>
            <p:ph idx="1"/>
          </p:nvPr>
        </p:nvSpPr>
        <p:spPr>
          <a:xfrm>
            <a:off x="5126355" y="1280795"/>
            <a:ext cx="1696720" cy="1318895"/>
          </a:xfrm>
        </p:spPr>
        <p:txBody>
          <a:bodyPr/>
          <a:lstStyle/>
          <a:p>
            <a:r>
              <a:rPr lang="en-US"/>
              <a:t>MHC </a:t>
            </a:r>
          </a:p>
          <a:p>
            <a:endParaRPr lang="en-US"/>
          </a:p>
        </p:txBody>
      </p:sp>
      <p:sp>
        <p:nvSpPr>
          <p:cNvPr id="5" name="Hexagon 4"/>
          <p:cNvSpPr/>
          <p:nvPr/>
        </p:nvSpPr>
        <p:spPr>
          <a:xfrm>
            <a:off x="4608513" y="1401817"/>
            <a:ext cx="2324100" cy="1131570"/>
          </a:xfrm>
          <a:prstGeom prst="hexagon">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r>
              <a:rPr lang="en-US"/>
              <a:t>interface</a:t>
            </a:r>
          </a:p>
        </p:txBody>
      </p:sp>
      <p:pic>
        <p:nvPicPr>
          <p:cNvPr id="13" name="Picture 12" descr="A blue circle with a person in it&#10;&#10;Description automatically generated"/>
          <p:cNvPicPr>
            <a:picLocks noChangeAspect="1"/>
          </p:cNvPicPr>
          <p:nvPr/>
        </p:nvPicPr>
        <p:blipFill>
          <a:blip r:embed="rId2"/>
          <a:stretch>
            <a:fillRect/>
          </a:stretch>
        </p:blipFill>
        <p:spPr>
          <a:xfrm>
            <a:off x="1546860" y="1065530"/>
            <a:ext cx="1534160" cy="1534160"/>
          </a:xfrm>
          <a:prstGeom prst="rect">
            <a:avLst/>
          </a:prstGeom>
        </p:spPr>
      </p:pic>
      <p:pic>
        <p:nvPicPr>
          <p:cNvPr id="8" name="Picture 7" descr="chat-icon-2048x2048-i7er18st"/>
          <p:cNvPicPr>
            <a:picLocks noChangeAspect="1"/>
          </p:cNvPicPr>
          <p:nvPr/>
        </p:nvPicPr>
        <p:blipFill>
          <a:blip r:embed="rId3"/>
          <a:stretch>
            <a:fillRect/>
          </a:stretch>
        </p:blipFill>
        <p:spPr>
          <a:xfrm>
            <a:off x="5614670" y="4810125"/>
            <a:ext cx="1616710" cy="1616710"/>
          </a:xfrm>
          <a:prstGeom prst="rect">
            <a:avLst/>
          </a:prstGeom>
        </p:spPr>
      </p:pic>
      <p:pic>
        <p:nvPicPr>
          <p:cNvPr id="10" name="Picture 9" descr="5310765951631541782-512"/>
          <p:cNvPicPr>
            <a:picLocks noChangeAspect="1"/>
          </p:cNvPicPr>
          <p:nvPr/>
        </p:nvPicPr>
        <p:blipFill>
          <a:blip r:embed="rId4"/>
          <a:stretch>
            <a:fillRect/>
          </a:stretch>
        </p:blipFill>
        <p:spPr>
          <a:xfrm>
            <a:off x="879475" y="3213735"/>
            <a:ext cx="2493645" cy="1936115"/>
          </a:xfrm>
          <a:prstGeom prst="rect">
            <a:avLst/>
          </a:prstGeom>
        </p:spPr>
      </p:pic>
      <p:pic>
        <p:nvPicPr>
          <p:cNvPr id="11" name="Picture 10" descr="Checklist with solid fill"/>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554" y="4949190"/>
            <a:ext cx="1686560" cy="1686560"/>
          </a:xfrm>
          <a:prstGeom prst="rect">
            <a:avLst/>
          </a:prstGeom>
        </p:spPr>
      </p:pic>
      <p:pic>
        <p:nvPicPr>
          <p:cNvPr id="12" name="Picture 11" descr="Single gear with solid fill"/>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2930" y="1140460"/>
            <a:ext cx="1271905" cy="1271905"/>
          </a:xfrm>
          <a:prstGeom prst="rect">
            <a:avLst/>
          </a:prstGeom>
        </p:spPr>
      </p:pic>
      <p:pic>
        <p:nvPicPr>
          <p:cNvPr id="14" name="Picture 13" descr="pngtree-vector-logout-icon-png-image_958608"/>
          <p:cNvPicPr>
            <a:picLocks noChangeAspect="1"/>
          </p:cNvPicPr>
          <p:nvPr/>
        </p:nvPicPr>
        <p:blipFill>
          <a:blip r:embed="rId9"/>
          <a:stretch>
            <a:fillRect/>
          </a:stretch>
        </p:blipFill>
        <p:spPr>
          <a:xfrm flipH="1">
            <a:off x="9285605" y="3676650"/>
            <a:ext cx="1238885" cy="1121410"/>
          </a:xfrm>
          <a:prstGeom prst="rect">
            <a:avLst/>
          </a:prstGeom>
        </p:spPr>
      </p:pic>
      <p:sp>
        <p:nvSpPr>
          <p:cNvPr id="17" name="Right Arrow 16"/>
          <p:cNvSpPr/>
          <p:nvPr/>
        </p:nvSpPr>
        <p:spPr>
          <a:xfrm flipH="1">
            <a:off x="3388995" y="1699895"/>
            <a:ext cx="991870" cy="325755"/>
          </a:xfrm>
          <a:prstGeom prst="rightArrow">
            <a:avLst/>
          </a:prstGeom>
          <a:solidFill>
            <a:schemeClr val="accent5"/>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18" name="Down Arrow 17"/>
          <p:cNvSpPr/>
          <p:nvPr/>
        </p:nvSpPr>
        <p:spPr>
          <a:xfrm>
            <a:off x="1980565" y="2464435"/>
            <a:ext cx="527050" cy="821690"/>
          </a:xfrm>
          <a:prstGeom prst="downArrow">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20" name="Down Arrow 19"/>
          <p:cNvSpPr/>
          <p:nvPr/>
        </p:nvSpPr>
        <p:spPr>
          <a:xfrm rot="2788953">
            <a:off x="2050415" y="5173570"/>
            <a:ext cx="527050" cy="821690"/>
          </a:xfrm>
          <a:prstGeom prst="downArrow">
            <a:avLst/>
          </a:prstGeom>
          <a:solidFill>
            <a:schemeClr val="tx1">
              <a:lumMod val="85000"/>
              <a:lumOff val="1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21" name="Down Arrow 20"/>
          <p:cNvSpPr/>
          <p:nvPr/>
        </p:nvSpPr>
        <p:spPr>
          <a:xfrm rot="17700000">
            <a:off x="4090670" y="3658870"/>
            <a:ext cx="759460" cy="2501900"/>
          </a:xfrm>
          <a:prstGeom prst="downArrow">
            <a:avLst/>
          </a:prstGeom>
          <a:solidFill>
            <a:schemeClr val="accent6">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22" name="Down Arrow 21"/>
          <p:cNvSpPr/>
          <p:nvPr/>
        </p:nvSpPr>
        <p:spPr>
          <a:xfrm>
            <a:off x="9732645" y="2709227"/>
            <a:ext cx="527050" cy="821690"/>
          </a:xfrm>
          <a:prstGeom prst="downArrow">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26" name="Down Arrow 25"/>
          <p:cNvSpPr/>
          <p:nvPr/>
        </p:nvSpPr>
        <p:spPr>
          <a:xfrm rot="16200000">
            <a:off x="8072755" y="1017905"/>
            <a:ext cx="701040" cy="1466215"/>
          </a:xfrm>
          <a:prstGeom prst="downArrow">
            <a:avLst/>
          </a:prstGeom>
          <a:solidFill>
            <a:schemeClr val="accent3">
              <a:lumMod val="5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457200" rtl="0" eaLnBrk="1" latinLnBrk="0" hangingPunct="1">
              <a:defRPr sz="1800" kern="1200">
                <a:solidFill>
                  <a:srgbClr val="FFFFFF"/>
                </a:solidFill>
                <a:latin typeface="Corbel" panose="020B0503020204020204"/>
                <a:ea typeface="+mn-ea"/>
                <a:cs typeface="+mn-cs"/>
              </a:defRPr>
            </a:lvl1pPr>
            <a:lvl2pPr marL="457200" algn="l" defTabSz="457200" rtl="0" eaLnBrk="1" latinLnBrk="0" hangingPunct="1">
              <a:defRPr sz="1800" kern="1200">
                <a:solidFill>
                  <a:srgbClr val="FFFFFF"/>
                </a:solidFill>
                <a:latin typeface="Corbel" panose="020B0503020204020204"/>
                <a:ea typeface="+mn-ea"/>
                <a:cs typeface="+mn-cs"/>
              </a:defRPr>
            </a:lvl2pPr>
            <a:lvl3pPr marL="914400" algn="l" defTabSz="457200" rtl="0" eaLnBrk="1" latinLnBrk="0" hangingPunct="1">
              <a:defRPr sz="1800" kern="1200">
                <a:solidFill>
                  <a:srgbClr val="FFFFFF"/>
                </a:solidFill>
                <a:latin typeface="Corbel" panose="020B0503020204020204"/>
                <a:ea typeface="+mn-ea"/>
                <a:cs typeface="+mn-cs"/>
              </a:defRPr>
            </a:lvl3pPr>
            <a:lvl4pPr marL="1371600" algn="l" defTabSz="457200" rtl="0" eaLnBrk="1" latinLnBrk="0" hangingPunct="1">
              <a:defRPr sz="1800" kern="1200">
                <a:solidFill>
                  <a:srgbClr val="FFFFFF"/>
                </a:solidFill>
                <a:latin typeface="Corbel" panose="020B0503020204020204"/>
                <a:ea typeface="+mn-ea"/>
                <a:cs typeface="+mn-cs"/>
              </a:defRPr>
            </a:lvl4pPr>
            <a:lvl5pPr marL="1828800" algn="l" defTabSz="457200" rtl="0" eaLnBrk="1" latinLnBrk="0" hangingPunct="1">
              <a:defRPr sz="1800" kern="1200">
                <a:solidFill>
                  <a:srgbClr val="FFFFFF"/>
                </a:solidFill>
                <a:latin typeface="Corbel" panose="020B0503020204020204"/>
                <a:ea typeface="+mn-ea"/>
                <a:cs typeface="+mn-cs"/>
              </a:defRPr>
            </a:lvl5pPr>
            <a:lvl6pPr marL="2286000" algn="l" defTabSz="457200" rtl="0" eaLnBrk="1" latinLnBrk="0" hangingPunct="1">
              <a:defRPr sz="1800" kern="1200">
                <a:solidFill>
                  <a:srgbClr val="FFFFFF"/>
                </a:solidFill>
                <a:latin typeface="Corbel" panose="020B0503020204020204"/>
                <a:ea typeface="+mn-ea"/>
                <a:cs typeface="+mn-cs"/>
              </a:defRPr>
            </a:lvl6pPr>
            <a:lvl7pPr marL="2743200" algn="l" defTabSz="457200" rtl="0" eaLnBrk="1" latinLnBrk="0" hangingPunct="1">
              <a:defRPr sz="1800" kern="1200">
                <a:solidFill>
                  <a:srgbClr val="FFFFFF"/>
                </a:solidFill>
                <a:latin typeface="Corbel" panose="020B0503020204020204"/>
                <a:ea typeface="+mn-ea"/>
                <a:cs typeface="+mn-cs"/>
              </a:defRPr>
            </a:lvl7pPr>
            <a:lvl8pPr marL="3200400" algn="l" defTabSz="457200" rtl="0" eaLnBrk="1" latinLnBrk="0" hangingPunct="1">
              <a:defRPr sz="1800" kern="1200">
                <a:solidFill>
                  <a:srgbClr val="FFFFFF"/>
                </a:solidFill>
                <a:latin typeface="Corbel" panose="020B0503020204020204"/>
                <a:ea typeface="+mn-ea"/>
                <a:cs typeface="+mn-cs"/>
              </a:defRPr>
            </a:lvl8pPr>
            <a:lvl9pPr marL="3657600" algn="l" defTabSz="457200" rtl="0" eaLnBrk="1" latinLnBrk="0" hangingPunct="1">
              <a:defRPr sz="1800" kern="1200">
                <a:solidFill>
                  <a:srgbClr val="FFFFFF"/>
                </a:solidFill>
                <a:latin typeface="Corbel" panose="020B0503020204020204"/>
                <a:ea typeface="+mn-ea"/>
                <a:cs typeface="+mn-cs"/>
              </a:defRPr>
            </a:lvl9pPr>
          </a:lstStyle>
          <a:p>
            <a:pPr algn="ctr"/>
            <a:endParaRPr lang="en-US"/>
          </a:p>
        </p:txBody>
      </p:sp>
      <p:sp>
        <p:nvSpPr>
          <p:cNvPr id="28" name="Text Box 27"/>
          <p:cNvSpPr txBox="1"/>
          <p:nvPr/>
        </p:nvSpPr>
        <p:spPr>
          <a:xfrm>
            <a:off x="1874520" y="1974215"/>
            <a:ext cx="1021715"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LOGIN</a:t>
            </a:r>
          </a:p>
        </p:txBody>
      </p:sp>
      <p:sp>
        <p:nvSpPr>
          <p:cNvPr id="29" name="Text Box 28"/>
          <p:cNvSpPr txBox="1"/>
          <p:nvPr/>
        </p:nvSpPr>
        <p:spPr>
          <a:xfrm>
            <a:off x="1616709" y="3333899"/>
            <a:ext cx="1379220"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HOME</a:t>
            </a:r>
          </a:p>
        </p:txBody>
      </p:sp>
      <p:sp>
        <p:nvSpPr>
          <p:cNvPr id="31" name="Text Box 30"/>
          <p:cNvSpPr txBox="1"/>
          <p:nvPr/>
        </p:nvSpPr>
        <p:spPr>
          <a:xfrm>
            <a:off x="5836673" y="5933500"/>
            <a:ext cx="130453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SUPPORT</a:t>
            </a:r>
          </a:p>
        </p:txBody>
      </p:sp>
      <p:sp>
        <p:nvSpPr>
          <p:cNvPr id="33" name="Text Box 32"/>
          <p:cNvSpPr txBox="1"/>
          <p:nvPr/>
        </p:nvSpPr>
        <p:spPr>
          <a:xfrm>
            <a:off x="9419590" y="2386965"/>
            <a:ext cx="1736090"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SETTINGS</a:t>
            </a:r>
          </a:p>
        </p:txBody>
      </p:sp>
      <p:sp>
        <p:nvSpPr>
          <p:cNvPr id="34" name="Text Box 33"/>
          <p:cNvSpPr txBox="1"/>
          <p:nvPr/>
        </p:nvSpPr>
        <p:spPr>
          <a:xfrm>
            <a:off x="10566400" y="4091940"/>
            <a:ext cx="1410335"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LOGOUT</a:t>
            </a:r>
          </a:p>
        </p:txBody>
      </p:sp>
      <p:pic>
        <p:nvPicPr>
          <p:cNvPr id="15" name="Picture 14">
            <a:extLst>
              <a:ext uri="{FF2B5EF4-FFF2-40B4-BE49-F238E27FC236}">
                <a16:creationId xmlns:a16="http://schemas.microsoft.com/office/drawing/2014/main" id="{6321F2A4-D520-8AD9-A5EC-BDF6F0EB0E1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40140" y="2526109"/>
            <a:ext cx="1576767" cy="1615580"/>
          </a:xfrm>
          <a:prstGeom prst="rect">
            <a:avLst/>
          </a:prstGeom>
        </p:spPr>
      </p:pic>
      <p:sp>
        <p:nvSpPr>
          <p:cNvPr id="16" name="Text Box 28">
            <a:extLst>
              <a:ext uri="{FF2B5EF4-FFF2-40B4-BE49-F238E27FC236}">
                <a16:creationId xmlns:a16="http://schemas.microsoft.com/office/drawing/2014/main" id="{852D817F-BA4C-D2DA-203C-BE4D001B1668}"/>
              </a:ext>
            </a:extLst>
          </p:cNvPr>
          <p:cNvSpPr txBox="1"/>
          <p:nvPr/>
        </p:nvSpPr>
        <p:spPr>
          <a:xfrm>
            <a:off x="4864359" y="4221564"/>
            <a:ext cx="1652548"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LESSONS AND GAMES</a:t>
            </a:r>
          </a:p>
        </p:txBody>
      </p:sp>
      <p:sp>
        <p:nvSpPr>
          <p:cNvPr id="23" name="Text Box 28">
            <a:extLst>
              <a:ext uri="{FF2B5EF4-FFF2-40B4-BE49-F238E27FC236}">
                <a16:creationId xmlns:a16="http://schemas.microsoft.com/office/drawing/2014/main" id="{406AFA4C-DDF6-6282-D069-DD9298D2F172}"/>
              </a:ext>
            </a:extLst>
          </p:cNvPr>
          <p:cNvSpPr txBox="1"/>
          <p:nvPr/>
        </p:nvSpPr>
        <p:spPr>
          <a:xfrm>
            <a:off x="1636111" y="6036608"/>
            <a:ext cx="1379220"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TESTS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 y="1"/>
            <a:ext cx="12191365" cy="609600"/>
          </a:xfrm>
          <a:solidFill>
            <a:schemeClr val="accent1">
              <a:lumMod val="50000"/>
            </a:schemeClr>
          </a:solidFill>
        </p:spPr>
        <p:txBody>
          <a:bodyPr>
            <a:normAutofit fontScale="90000"/>
          </a:bodyPr>
          <a:lstStyle/>
          <a:p>
            <a:r>
              <a:rPr lang="en-US" dirty="0">
                <a:ln w="9525" cmpd="sng">
                  <a:solidFill>
                    <a:schemeClr val="accent1"/>
                  </a:solidFill>
                  <a:prstDash val="solid"/>
                </a:ln>
                <a:solidFill>
                  <a:srgbClr val="70AD47">
                    <a:tint val="1000"/>
                  </a:srgbClr>
                </a:solidFill>
                <a:effectLst>
                  <a:glow rad="38100">
                    <a:schemeClr val="accent1">
                      <a:alpha val="40000"/>
                    </a:schemeClr>
                  </a:glow>
                </a:effectLst>
              </a:rPr>
              <a:t>                               USABILITY STUDIES, FEEDBACK</a:t>
            </a:r>
          </a:p>
        </p:txBody>
      </p:sp>
      <p:sp>
        <p:nvSpPr>
          <p:cNvPr id="3" name="Content Placeholder 2"/>
          <p:cNvSpPr>
            <a:spLocks noGrp="1"/>
          </p:cNvSpPr>
          <p:nvPr>
            <p:ph idx="1"/>
          </p:nvPr>
        </p:nvSpPr>
        <p:spPr>
          <a:xfrm>
            <a:off x="1390650" y="960755"/>
            <a:ext cx="10445115" cy="6346190"/>
          </a:xfrm>
        </p:spPr>
        <p:txBody>
          <a:bodyPr>
            <a:noAutofit/>
          </a:bodyPr>
          <a:lstStyle/>
          <a:p>
            <a:pPr marL="0" indent="0">
              <a:buNone/>
            </a:pPr>
            <a:r>
              <a:rPr lang="en-US" sz="1400" b="1" u="sng" dirty="0"/>
              <a:t>Usability studies</a:t>
            </a:r>
          </a:p>
          <a:p>
            <a:pPr marL="0" indent="0">
              <a:buNone/>
            </a:pPr>
            <a:r>
              <a:rPr lang="en-US" sz="1400" b="1" dirty="0"/>
              <a:t>Objective</a:t>
            </a:r>
          </a:p>
          <a:p>
            <a:r>
              <a:rPr lang="en-US" sz="1400" dirty="0"/>
              <a:t>Evaluate the ease of use and effectiveness of key app features (Learning Tracker, Game Booking, Emergency Support).</a:t>
            </a:r>
          </a:p>
          <a:p>
            <a:pPr marL="0" indent="0">
              <a:buNone/>
            </a:pPr>
            <a:r>
              <a:rPr lang="en-US" sz="1400" b="1" dirty="0"/>
              <a:t>Method</a:t>
            </a:r>
          </a:p>
          <a:p>
            <a:r>
              <a:rPr lang="en-US" sz="1400" dirty="0"/>
              <a:t>User testing with 10-15 participants, performing tasks like logging learning activities, booking games, and accessing help.</a:t>
            </a:r>
          </a:p>
          <a:p>
            <a:pPr marL="0" indent="0">
              <a:buNone/>
            </a:pPr>
            <a:r>
              <a:rPr lang="en-US" sz="1400" b="1" u="sng" dirty="0"/>
              <a:t>User Feedback</a:t>
            </a:r>
          </a:p>
          <a:p>
            <a:pPr marL="0" indent="0">
              <a:buNone/>
            </a:pPr>
            <a:r>
              <a:rPr lang="en-US" sz="1400" b="1" dirty="0"/>
              <a:t>Positive:</a:t>
            </a:r>
            <a:endParaRPr lang="en-US" sz="1400" dirty="0"/>
          </a:p>
          <a:p>
            <a:pPr>
              <a:buFont typeface="Arial" panose="020B0604020202020204" pitchFamily="34" charset="0"/>
              <a:buChar char="•"/>
            </a:pPr>
            <a:r>
              <a:rPr lang="en-US" sz="1400" b="1" dirty="0"/>
              <a:t>Easy Learning Tracking:</a:t>
            </a:r>
            <a:r>
              <a:rPr lang="en-US" sz="1400" dirty="0"/>
              <a:t> Users found the learning activity slider intuitive and simple.</a:t>
            </a:r>
          </a:p>
          <a:p>
            <a:pPr>
              <a:buFont typeface="Arial" panose="020B0604020202020204" pitchFamily="34" charset="0"/>
              <a:buChar char="•"/>
            </a:pPr>
            <a:r>
              <a:rPr lang="en-US" sz="1400" b="1" dirty="0"/>
              <a:t>Engaging Design:</a:t>
            </a:r>
            <a:r>
              <a:rPr lang="en-US" sz="1400" dirty="0"/>
              <a:t> The app’s colorful, playful interface was appreciated.</a:t>
            </a:r>
          </a:p>
          <a:p>
            <a:pPr>
              <a:buFont typeface="Arial" panose="020B0604020202020204" pitchFamily="34" charset="0"/>
              <a:buChar char="•"/>
            </a:pPr>
            <a:r>
              <a:rPr lang="en-US" sz="1400" b="1" dirty="0"/>
              <a:t>Emergency Access:</a:t>
            </a:r>
            <a:r>
              <a:rPr lang="en-US" sz="1400" dirty="0"/>
              <a:t> The Emergency Support button was easy to find and reassuring.</a:t>
            </a:r>
          </a:p>
          <a:p>
            <a:pPr marL="0" indent="0">
              <a:buNone/>
            </a:pPr>
            <a:r>
              <a:rPr lang="en-US" sz="1400" b="1" dirty="0"/>
              <a:t>Improvements:</a:t>
            </a:r>
            <a:endParaRPr lang="en-US" sz="1400" dirty="0"/>
          </a:p>
          <a:p>
            <a:pPr>
              <a:buFont typeface="Arial" panose="020B0604020202020204" pitchFamily="34" charset="0"/>
              <a:buChar char="•"/>
            </a:pPr>
            <a:r>
              <a:rPr lang="en-US" sz="1400" b="1" dirty="0"/>
              <a:t>Game Booking:</a:t>
            </a:r>
            <a:r>
              <a:rPr lang="en-US" sz="1400" dirty="0"/>
              <a:t> Some users struggled with game search filters.</a:t>
            </a:r>
          </a:p>
          <a:p>
            <a:pPr>
              <a:buFont typeface="Arial" panose="020B0604020202020204" pitchFamily="34" charset="0"/>
              <a:buChar char="•"/>
            </a:pPr>
            <a:r>
              <a:rPr lang="en-US" sz="1400" b="1" dirty="0"/>
              <a:t>Personalization:</a:t>
            </a:r>
            <a:r>
              <a:rPr lang="en-US" sz="1400" dirty="0"/>
              <a:t> Users wanted more control over learning triggers (e.g., "New Environment Stress").</a:t>
            </a:r>
          </a:p>
          <a:p>
            <a:pPr>
              <a:buFont typeface="Arial" panose="020B0604020202020204" pitchFamily="34" charset="0"/>
              <a:buChar char="•"/>
            </a:pPr>
            <a:r>
              <a:rPr lang="en-US" sz="1400" b="1" dirty="0"/>
              <a:t>Onboarding:</a:t>
            </a:r>
            <a:r>
              <a:rPr lang="en-US" sz="1400" dirty="0"/>
              <a:t> A clearer introduction to app features was suggested.</a:t>
            </a:r>
          </a:p>
          <a:p>
            <a:endParaRPr lang="en-US" sz="1600" dirty="0"/>
          </a:p>
        </p:txBody>
      </p:sp>
      <p:pic>
        <p:nvPicPr>
          <p:cNvPr id="6" name="Picture 5">
            <a:extLst>
              <a:ext uri="{FF2B5EF4-FFF2-40B4-BE49-F238E27FC236}">
                <a16:creationId xmlns:a16="http://schemas.microsoft.com/office/drawing/2014/main" id="{E660D746-4E8C-70A9-0B41-012ABA075FF1}"/>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135728" y="9833"/>
            <a:ext cx="1056272" cy="1287332"/>
          </a:xfrm>
          <a:prstGeom prst="rect">
            <a:avLst/>
          </a:prstGeom>
        </p:spPr>
      </p:pic>
      <p:pic>
        <p:nvPicPr>
          <p:cNvPr id="4" name="Picture 3">
            <a:extLst>
              <a:ext uri="{FF2B5EF4-FFF2-40B4-BE49-F238E27FC236}">
                <a16:creationId xmlns:a16="http://schemas.microsoft.com/office/drawing/2014/main" id="{ADADEB13-6EEB-A278-6E5F-B5D1D9C02EFF}"/>
              </a:ext>
            </a:extLst>
          </p:cNvPr>
          <p:cNvPicPr>
            <a:picLocks noChangeAspect="1"/>
          </p:cNvPicPr>
          <p:nvPr/>
        </p:nvPicPr>
        <p:blipFill>
          <a:blip r:embed="rId3"/>
          <a:stretch>
            <a:fillRect/>
          </a:stretch>
        </p:blipFill>
        <p:spPr>
          <a:xfrm>
            <a:off x="0" y="0"/>
            <a:ext cx="1005927" cy="95105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365" cy="1134745"/>
          </a:xfrm>
          <a:solidFill>
            <a:schemeClr val="tx1">
              <a:lumMod val="85000"/>
              <a:lumOff val="15000"/>
            </a:schemeClr>
          </a:solidFill>
        </p:spPr>
        <p:txBody>
          <a:bodyPr/>
          <a:lstStyle/>
          <a:p>
            <a:r>
              <a:rPr lang="en-US">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CREATING BUSINESS MODEL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9185359"/>
              </p:ext>
            </p:extLst>
          </p:nvPr>
        </p:nvGraphicFramePr>
        <p:xfrm>
          <a:off x="1591945" y="2066925"/>
          <a:ext cx="10151110" cy="2192655"/>
        </p:xfrm>
        <a:graphic>
          <a:graphicData uri="http://schemas.openxmlformats.org/drawingml/2006/table">
            <a:tbl>
              <a:tblPr firstRow="1" bandRow="1">
                <a:tableStyleId>{5C22544A-7EE6-4342-B048-85BDC9FD1C3A}</a:tableStyleId>
              </a:tblPr>
              <a:tblGrid>
                <a:gridCol w="5075555">
                  <a:extLst>
                    <a:ext uri="{9D8B030D-6E8A-4147-A177-3AD203B41FA5}">
                      <a16:colId xmlns:a16="http://schemas.microsoft.com/office/drawing/2014/main" val="20000"/>
                    </a:ext>
                  </a:extLst>
                </a:gridCol>
                <a:gridCol w="5075555">
                  <a:extLst>
                    <a:ext uri="{9D8B030D-6E8A-4147-A177-3AD203B41FA5}">
                      <a16:colId xmlns:a16="http://schemas.microsoft.com/office/drawing/2014/main" val="20001"/>
                    </a:ext>
                  </a:extLst>
                </a:gridCol>
              </a:tblGrid>
              <a:tr h="786765">
                <a:tc>
                  <a:txBody>
                    <a:bodyPr/>
                    <a:lstStyle/>
                    <a:p>
                      <a:pPr>
                        <a:buNone/>
                      </a:pPr>
                      <a:endParaRPr lang="en-US"/>
                    </a:p>
                    <a:p>
                      <a:pPr>
                        <a:buNone/>
                      </a:pPr>
                      <a:r>
                        <a:rPr lang="en-US"/>
                        <a:t>Strengths</a:t>
                      </a:r>
                    </a:p>
                  </a:txBody>
                  <a:tcPr/>
                </a:tc>
                <a:tc>
                  <a:txBody>
                    <a:bodyPr/>
                    <a:lstStyle/>
                    <a:p>
                      <a:pPr>
                        <a:buNone/>
                      </a:pPr>
                      <a:r>
                        <a:rPr lang="en-US"/>
                        <a:t>Weekenesses</a:t>
                      </a:r>
                    </a:p>
                  </a:txBody>
                  <a:tcPr/>
                </a:tc>
                <a:extLst>
                  <a:ext uri="{0D108BD9-81ED-4DB2-BD59-A6C34878D82A}">
                    <a16:rowId xmlns:a16="http://schemas.microsoft.com/office/drawing/2014/main" val="10000"/>
                  </a:ext>
                </a:extLst>
              </a:tr>
              <a:tr h="468630">
                <a:tc>
                  <a:txBody>
                    <a:bodyPr/>
                    <a:lstStyle/>
                    <a:p>
                      <a:pPr>
                        <a:buNone/>
                      </a:pPr>
                      <a:r>
                        <a:rPr lang="en-US"/>
                        <a:t>Easy-to-use design</a:t>
                      </a:r>
                    </a:p>
                  </a:txBody>
                  <a:tcPr/>
                </a:tc>
                <a:tc>
                  <a:txBody>
                    <a:bodyPr/>
                    <a:lstStyle/>
                    <a:p>
                      <a:pPr>
                        <a:buNone/>
                      </a:pPr>
                      <a:r>
                        <a:rPr lang="en-IN"/>
                        <a:t>Requires stable connectivity.</a:t>
                      </a:r>
                      <a:endParaRPr lang="en-US"/>
                    </a:p>
                  </a:txBody>
                  <a:tcPr/>
                </a:tc>
                <a:extLst>
                  <a:ext uri="{0D108BD9-81ED-4DB2-BD59-A6C34878D82A}">
                    <a16:rowId xmlns:a16="http://schemas.microsoft.com/office/drawing/2014/main" val="10001"/>
                  </a:ext>
                </a:extLst>
              </a:tr>
              <a:tr h="468630">
                <a:tc>
                  <a:txBody>
                    <a:bodyPr/>
                    <a:lstStyle/>
                    <a:p>
                      <a:pPr>
                        <a:buNone/>
                      </a:pPr>
                      <a:r>
                        <a:rPr lang="en-IN" dirty="0"/>
                        <a:t>Downloadable content.</a:t>
                      </a:r>
                      <a:endParaRPr lang="en-US" dirty="0"/>
                    </a:p>
                  </a:txBody>
                  <a:tcPr/>
                </a:tc>
                <a:tc>
                  <a:txBody>
                    <a:bodyPr/>
                    <a:lstStyle/>
                    <a:p>
                      <a:pPr>
                        <a:buNone/>
                      </a:pPr>
                      <a:r>
                        <a:rPr lang="en-IN"/>
                        <a:t>High storage requirement.</a:t>
                      </a:r>
                      <a:endParaRPr lang="en-US"/>
                    </a:p>
                  </a:txBody>
                  <a:tcPr/>
                </a:tc>
                <a:extLst>
                  <a:ext uri="{0D108BD9-81ED-4DB2-BD59-A6C34878D82A}">
                    <a16:rowId xmlns:a16="http://schemas.microsoft.com/office/drawing/2014/main" val="10002"/>
                  </a:ext>
                </a:extLst>
              </a:tr>
              <a:tr h="468630">
                <a:tc>
                  <a:txBody>
                    <a:bodyPr/>
                    <a:lstStyle/>
                    <a:p>
                      <a:pPr>
                        <a:buNone/>
                      </a:pPr>
                      <a:r>
                        <a:rPr lang="en-IN"/>
                        <a:t>Combines education and games.</a:t>
                      </a:r>
                      <a:endParaRPr lang="en-US"/>
                    </a:p>
                  </a:txBody>
                  <a:tcPr/>
                </a:tc>
                <a:tc>
                  <a:txBody>
                    <a:bodyPr/>
                    <a:lstStyle/>
                    <a:p>
                      <a:pPr>
                        <a:buNone/>
                      </a:pPr>
                      <a:r>
                        <a:rPr lang="en-IN" dirty="0"/>
                        <a:t>High storage requirement.</a:t>
                      </a:r>
                      <a:endParaRPr lang="en-US" dirty="0"/>
                    </a:p>
                  </a:txBody>
                  <a:tcPr/>
                </a:tc>
                <a:extLst>
                  <a:ext uri="{0D108BD9-81ED-4DB2-BD59-A6C34878D82A}">
                    <a16:rowId xmlns:a16="http://schemas.microsoft.com/office/drawing/2014/main" val="1000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905338375"/>
              </p:ext>
            </p:extLst>
          </p:nvPr>
        </p:nvGraphicFramePr>
        <p:xfrm>
          <a:off x="1574800" y="4259580"/>
          <a:ext cx="10168255" cy="1934210"/>
        </p:xfrm>
        <a:graphic>
          <a:graphicData uri="http://schemas.openxmlformats.org/drawingml/2006/table">
            <a:tbl>
              <a:tblPr firstRow="1" bandRow="1">
                <a:tableStyleId>{5C22544A-7EE6-4342-B048-85BDC9FD1C3A}</a:tableStyleId>
              </a:tblPr>
              <a:tblGrid>
                <a:gridCol w="5092065">
                  <a:extLst>
                    <a:ext uri="{9D8B030D-6E8A-4147-A177-3AD203B41FA5}">
                      <a16:colId xmlns:a16="http://schemas.microsoft.com/office/drawing/2014/main" val="20000"/>
                    </a:ext>
                  </a:extLst>
                </a:gridCol>
                <a:gridCol w="5076190">
                  <a:extLst>
                    <a:ext uri="{9D8B030D-6E8A-4147-A177-3AD203B41FA5}">
                      <a16:colId xmlns:a16="http://schemas.microsoft.com/office/drawing/2014/main" val="20001"/>
                    </a:ext>
                  </a:extLst>
                </a:gridCol>
              </a:tblGrid>
              <a:tr h="429260">
                <a:tc>
                  <a:txBody>
                    <a:bodyPr/>
                    <a:lstStyle/>
                    <a:p>
                      <a:pPr>
                        <a:buNone/>
                      </a:pPr>
                      <a:r>
                        <a:rPr lang="en-US"/>
                        <a:t>Opportunities</a:t>
                      </a:r>
                    </a:p>
                  </a:txBody>
                  <a:tcPr/>
                </a:tc>
                <a:tc>
                  <a:txBody>
                    <a:bodyPr/>
                    <a:lstStyle/>
                    <a:p>
                      <a:pPr>
                        <a:buNone/>
                      </a:pPr>
                      <a:r>
                        <a:rPr lang="en-US"/>
                        <a:t>Threats</a:t>
                      </a:r>
                    </a:p>
                  </a:txBody>
                  <a:tcPr/>
                </a:tc>
                <a:extLst>
                  <a:ext uri="{0D108BD9-81ED-4DB2-BD59-A6C34878D82A}">
                    <a16:rowId xmlns:a16="http://schemas.microsoft.com/office/drawing/2014/main" val="10000"/>
                  </a:ext>
                </a:extLst>
              </a:tr>
              <a:tr h="429260">
                <a:tc>
                  <a:txBody>
                    <a:bodyPr/>
                    <a:lstStyle/>
                    <a:p>
                      <a:pPr>
                        <a:buNone/>
                      </a:pPr>
                      <a:r>
                        <a:rPr lang="en-IN"/>
                        <a:t>Benefit various regions.</a:t>
                      </a:r>
                      <a:endParaRPr lang="en-US"/>
                    </a:p>
                  </a:txBody>
                  <a:tcPr/>
                </a:tc>
                <a:tc>
                  <a:txBody>
                    <a:bodyPr/>
                    <a:lstStyle/>
                    <a:p>
                      <a:pPr>
                        <a:buNone/>
                      </a:pPr>
                      <a:r>
                        <a:rPr lang="en-IN"/>
                        <a:t>Resistance to new tech.</a:t>
                      </a:r>
                      <a:endParaRPr lang="en-US"/>
                    </a:p>
                  </a:txBody>
                  <a:tcPr/>
                </a:tc>
                <a:extLst>
                  <a:ext uri="{0D108BD9-81ED-4DB2-BD59-A6C34878D82A}">
                    <a16:rowId xmlns:a16="http://schemas.microsoft.com/office/drawing/2014/main" val="10001"/>
                  </a:ext>
                </a:extLst>
              </a:tr>
              <a:tr h="429260">
                <a:tc>
                  <a:txBody>
                    <a:bodyPr/>
                    <a:lstStyle/>
                    <a:p>
                      <a:pPr>
                        <a:buNone/>
                      </a:pPr>
                      <a:r>
                        <a:rPr lang="en-IN"/>
                        <a:t>Integrate AR.</a:t>
                      </a:r>
                      <a:endParaRPr lang="en-US"/>
                    </a:p>
                  </a:txBody>
                  <a:tcPr/>
                </a:tc>
                <a:tc>
                  <a:txBody>
                    <a:bodyPr/>
                    <a:lstStyle/>
                    <a:p>
                      <a:pPr>
                        <a:buNone/>
                      </a:pPr>
                      <a:r>
                        <a:rPr lang="en-IN"/>
                        <a:t>Diverse interests and needs.</a:t>
                      </a:r>
                      <a:endParaRPr lang="en-US"/>
                    </a:p>
                  </a:txBody>
                  <a:tcPr/>
                </a:tc>
                <a:extLst>
                  <a:ext uri="{0D108BD9-81ED-4DB2-BD59-A6C34878D82A}">
                    <a16:rowId xmlns:a16="http://schemas.microsoft.com/office/drawing/2014/main" val="10002"/>
                  </a:ext>
                </a:extLst>
              </a:tr>
              <a:tr h="646430">
                <a:tc>
                  <a:txBody>
                    <a:bodyPr/>
                    <a:lstStyle/>
                    <a:p>
                      <a:pPr>
                        <a:buNone/>
                      </a:pPr>
                      <a:r>
                        <a:rPr lang="en-US"/>
                        <a:t>Expansion into global markets</a:t>
                      </a:r>
                    </a:p>
                  </a:txBody>
                  <a:tcPr/>
                </a:tc>
                <a:tc>
                  <a:txBody>
                    <a:bodyPr/>
                    <a:lstStyle/>
                    <a:p>
                      <a:pPr>
                        <a:buNone/>
                      </a:pPr>
                      <a:r>
                        <a:rPr lang="en-IN"/>
                        <a:t>Robust measures are needed.</a:t>
                      </a:r>
                      <a:endParaRPr lang="en-US"/>
                    </a:p>
                  </a:txBody>
                  <a:tcPr/>
                </a:tc>
                <a:extLst>
                  <a:ext uri="{0D108BD9-81ED-4DB2-BD59-A6C34878D82A}">
                    <a16:rowId xmlns:a16="http://schemas.microsoft.com/office/drawing/2014/main" val="10003"/>
                  </a:ext>
                </a:extLst>
              </a:tr>
            </a:tbl>
          </a:graphicData>
        </a:graphic>
      </p:graphicFrame>
      <p:sp>
        <p:nvSpPr>
          <p:cNvPr id="6" name="Text Box 5"/>
          <p:cNvSpPr txBox="1"/>
          <p:nvPr/>
        </p:nvSpPr>
        <p:spPr>
          <a:xfrm>
            <a:off x="1600835" y="1398270"/>
            <a:ext cx="3766185"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t>SWOT Analysis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9520" y="-176463"/>
            <a:ext cx="10019030" cy="838551"/>
          </a:xfrm>
        </p:spPr>
        <p:txBody>
          <a:bodyPr/>
          <a:lstStyle/>
          <a:p>
            <a:r>
              <a:rPr lang="en-US" dirty="0"/>
              <a:t>SOAR  -- ANALYSIS</a:t>
            </a:r>
          </a:p>
        </p:txBody>
      </p:sp>
      <p:sp>
        <p:nvSpPr>
          <p:cNvPr id="3" name="Content Placeholder 2"/>
          <p:cNvSpPr>
            <a:spLocks noGrp="1"/>
          </p:cNvSpPr>
          <p:nvPr>
            <p:ph idx="1"/>
          </p:nvPr>
        </p:nvSpPr>
        <p:spPr>
          <a:xfrm>
            <a:off x="1239835" y="2192437"/>
            <a:ext cx="10018713" cy="3124201"/>
          </a:xfrm>
        </p:spPr>
        <p:txBody>
          <a:bodyPr/>
          <a:lstStyle/>
          <a:p>
            <a:pPr marL="0" indent="0">
              <a:buNone/>
            </a:pPr>
            <a:endParaRPr lang="en-US"/>
          </a:p>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247451669"/>
              </p:ext>
            </p:extLst>
          </p:nvPr>
        </p:nvGraphicFramePr>
        <p:xfrm>
          <a:off x="1351915" y="461428"/>
          <a:ext cx="9488170" cy="2697480"/>
        </p:xfrm>
        <a:graphic>
          <a:graphicData uri="http://schemas.openxmlformats.org/drawingml/2006/table">
            <a:tbl>
              <a:tblPr firstRow="1" bandRow="1">
                <a:tableStyleId>{5C22544A-7EE6-4342-B048-85BDC9FD1C3A}</a:tableStyleId>
              </a:tblPr>
              <a:tblGrid>
                <a:gridCol w="4744085">
                  <a:extLst>
                    <a:ext uri="{9D8B030D-6E8A-4147-A177-3AD203B41FA5}">
                      <a16:colId xmlns:a16="http://schemas.microsoft.com/office/drawing/2014/main" val="20000"/>
                    </a:ext>
                  </a:extLst>
                </a:gridCol>
                <a:gridCol w="4744085">
                  <a:extLst>
                    <a:ext uri="{9D8B030D-6E8A-4147-A177-3AD203B41FA5}">
                      <a16:colId xmlns:a16="http://schemas.microsoft.com/office/drawing/2014/main" val="20001"/>
                    </a:ext>
                  </a:extLst>
                </a:gridCol>
              </a:tblGrid>
              <a:tr h="640080">
                <a:tc>
                  <a:txBody>
                    <a:bodyPr/>
                    <a:lstStyle/>
                    <a:p>
                      <a:pPr>
                        <a:buNone/>
                      </a:pPr>
                      <a:endParaRPr lang="en-US"/>
                    </a:p>
                    <a:p>
                      <a:pPr>
                        <a:buNone/>
                      </a:pPr>
                      <a:r>
                        <a:rPr lang="en-US"/>
                        <a:t>Strengths</a:t>
                      </a:r>
                    </a:p>
                  </a:txBody>
                  <a:tcPr/>
                </a:tc>
                <a:tc>
                  <a:txBody>
                    <a:bodyPr/>
                    <a:lstStyle/>
                    <a:p>
                      <a:pPr>
                        <a:buNone/>
                      </a:pPr>
                      <a:r>
                        <a:rPr lang="en-US"/>
                        <a:t>opportunities</a:t>
                      </a:r>
                    </a:p>
                  </a:txBody>
                  <a:tcPr/>
                </a:tc>
                <a:extLst>
                  <a:ext uri="{0D108BD9-81ED-4DB2-BD59-A6C34878D82A}">
                    <a16:rowId xmlns:a16="http://schemas.microsoft.com/office/drawing/2014/main" val="10000"/>
                  </a:ext>
                </a:extLst>
              </a:tr>
              <a:tr h="640080">
                <a:tc>
                  <a:txBody>
                    <a:bodyPr/>
                    <a:lstStyle/>
                    <a:p>
                      <a:pPr>
                        <a:buNone/>
                      </a:pPr>
                      <a:r>
                        <a:rPr lang="en-US"/>
                        <a:t>accessible anytime and anywhere, catering to the nomadic lifestyle</a:t>
                      </a:r>
                    </a:p>
                  </a:txBody>
                  <a:tcPr/>
                </a:tc>
                <a:tc>
                  <a:txBody>
                    <a:bodyPr/>
                    <a:lstStyle/>
                    <a:p>
                      <a:pPr>
                        <a:buNone/>
                      </a:pPr>
                      <a:r>
                        <a:rPr lang="en-US" sz="1500"/>
                        <a:t>Leveraging advancements in mobile technology and AI can enhance the app’s capabilities, providing more personalized and effective learning experiences</a:t>
                      </a:r>
                      <a:r>
                        <a:rPr lang="en-US"/>
                        <a:t>.</a:t>
                      </a:r>
                    </a:p>
                  </a:txBody>
                  <a:tcPr/>
                </a:tc>
                <a:extLst>
                  <a:ext uri="{0D108BD9-81ED-4DB2-BD59-A6C34878D82A}">
                    <a16:rowId xmlns:a16="http://schemas.microsoft.com/office/drawing/2014/main" val="10001"/>
                  </a:ext>
                </a:extLst>
              </a:tr>
              <a:tr h="365760">
                <a:tc>
                  <a:txBody>
                    <a:bodyPr/>
                    <a:lstStyle/>
                    <a:p>
                      <a:pPr>
                        <a:buNone/>
                      </a:pPr>
                      <a:r>
                        <a:rPr lang="en-US"/>
                        <a:t>making learning and playing enjoyable. motivating.</a:t>
                      </a:r>
                    </a:p>
                  </a:txBody>
                  <a:tcPr/>
                </a:tc>
                <a:tc>
                  <a:txBody>
                    <a:bodyPr/>
                    <a:lstStyle/>
                    <a:p>
                      <a:pPr>
                        <a:buNone/>
                      </a:pPr>
                      <a:r>
                        <a:rPr lang="en-US"/>
                        <a:t>Potential for AI-based personalization</a:t>
                      </a:r>
                    </a:p>
                  </a:txBody>
                  <a:tcPr/>
                </a:tc>
                <a:extLst>
                  <a:ext uri="{0D108BD9-81ED-4DB2-BD59-A6C34878D82A}">
                    <a16:rowId xmlns:a16="http://schemas.microsoft.com/office/drawing/2014/main" val="10002"/>
                  </a:ext>
                </a:extLst>
              </a:tr>
              <a:tr h="365760">
                <a:tc>
                  <a:txBody>
                    <a:bodyPr/>
                    <a:lstStyle/>
                    <a:p>
                      <a:pPr>
                        <a:buNone/>
                      </a:pPr>
                      <a:endParaRPr lang="en-US" dirty="0"/>
                    </a:p>
                  </a:txBody>
                  <a:tcPr/>
                </a:tc>
                <a:tc>
                  <a:txBody>
                    <a:bodyPr/>
                    <a:lstStyle/>
                    <a:p>
                      <a:pPr>
                        <a:buNone/>
                      </a:pPr>
                      <a:endParaRPr lang="en-US" dirty="0"/>
                    </a:p>
                  </a:txBody>
                  <a:tcPr/>
                </a:tc>
                <a:extLst>
                  <a:ext uri="{0D108BD9-81ED-4DB2-BD59-A6C34878D82A}">
                    <a16:rowId xmlns:a16="http://schemas.microsoft.com/office/drawing/2014/main" val="1000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656331675"/>
              </p:ext>
            </p:extLst>
          </p:nvPr>
        </p:nvGraphicFramePr>
        <p:xfrm>
          <a:off x="1351915" y="2550160"/>
          <a:ext cx="9488170" cy="2286000"/>
        </p:xfrm>
        <a:graphic>
          <a:graphicData uri="http://schemas.openxmlformats.org/drawingml/2006/table">
            <a:tbl>
              <a:tblPr firstRow="1" bandRow="1">
                <a:tableStyleId>{5C22544A-7EE6-4342-B048-85BDC9FD1C3A}</a:tableStyleId>
              </a:tblPr>
              <a:tblGrid>
                <a:gridCol w="4744085">
                  <a:extLst>
                    <a:ext uri="{9D8B030D-6E8A-4147-A177-3AD203B41FA5}">
                      <a16:colId xmlns:a16="http://schemas.microsoft.com/office/drawing/2014/main" val="20000"/>
                    </a:ext>
                  </a:extLst>
                </a:gridCol>
                <a:gridCol w="4744085">
                  <a:extLst>
                    <a:ext uri="{9D8B030D-6E8A-4147-A177-3AD203B41FA5}">
                      <a16:colId xmlns:a16="http://schemas.microsoft.com/office/drawing/2014/main" val="20001"/>
                    </a:ext>
                  </a:extLst>
                </a:gridCol>
              </a:tblGrid>
              <a:tr h="590043">
                <a:tc>
                  <a:txBody>
                    <a:bodyPr/>
                    <a:lstStyle/>
                    <a:p>
                      <a:pPr>
                        <a:buNone/>
                      </a:pPr>
                      <a:endParaRPr lang="en-US"/>
                    </a:p>
                    <a:p>
                      <a:pPr>
                        <a:buNone/>
                      </a:pPr>
                      <a:r>
                        <a:rPr lang="en-US"/>
                        <a:t>Aspirations</a:t>
                      </a:r>
                    </a:p>
                  </a:txBody>
                  <a:tcPr/>
                </a:tc>
                <a:tc>
                  <a:txBody>
                    <a:bodyPr/>
                    <a:lstStyle/>
                    <a:p>
                      <a:pPr>
                        <a:buNone/>
                      </a:pPr>
                      <a:r>
                        <a:rPr lang="en-US"/>
                        <a:t>Result</a:t>
                      </a:r>
                    </a:p>
                  </a:txBody>
                  <a:tcPr/>
                </a:tc>
                <a:extLst>
                  <a:ext uri="{0D108BD9-81ED-4DB2-BD59-A6C34878D82A}">
                    <a16:rowId xmlns:a16="http://schemas.microsoft.com/office/drawing/2014/main" val="10000"/>
                  </a:ext>
                </a:extLst>
              </a:tr>
              <a:tr h="519464">
                <a:tc>
                  <a:txBody>
                    <a:bodyPr/>
                    <a:lstStyle/>
                    <a:p>
                      <a:pPr>
                        <a:buNone/>
                      </a:pPr>
                      <a:r>
                        <a:rPr lang="en-US"/>
                        <a:t>Become a leading mental health app globally</a:t>
                      </a:r>
                    </a:p>
                  </a:txBody>
                  <a:tcPr/>
                </a:tc>
                <a:tc>
                  <a:txBody>
                    <a:bodyPr/>
                    <a:lstStyle/>
                    <a:p>
                      <a:pPr>
                        <a:buNone/>
                      </a:pPr>
                      <a:r>
                        <a:rPr lang="en-US"/>
                        <a:t>Improve user well-being and engagement</a:t>
                      </a:r>
                    </a:p>
                  </a:txBody>
                  <a:tcPr/>
                </a:tc>
                <a:extLst>
                  <a:ext uri="{0D108BD9-81ED-4DB2-BD59-A6C34878D82A}">
                    <a16:rowId xmlns:a16="http://schemas.microsoft.com/office/drawing/2014/main" val="10001"/>
                  </a:ext>
                </a:extLst>
              </a:tr>
              <a:tr h="590043">
                <a:tc>
                  <a:txBody>
                    <a:bodyPr/>
                    <a:lstStyle/>
                    <a:p>
                      <a:pPr>
                        <a:buNone/>
                      </a:pPr>
                      <a:r>
                        <a:rPr lang="en-US" dirty="0"/>
                        <a:t>Continuously evolve and offer updated concepts</a:t>
                      </a:r>
                    </a:p>
                  </a:txBody>
                  <a:tcPr/>
                </a:tc>
                <a:tc>
                  <a:txBody>
                    <a:bodyPr/>
                    <a:lstStyle/>
                    <a:p>
                      <a:pPr>
                        <a:buNone/>
                      </a:pPr>
                      <a:r>
                        <a:rPr lang="en-US"/>
                        <a:t>Increase user retention and satisfaction</a:t>
                      </a:r>
                    </a:p>
                  </a:txBody>
                  <a:tcPr/>
                </a:tc>
                <a:extLst>
                  <a:ext uri="{0D108BD9-81ED-4DB2-BD59-A6C34878D82A}">
                    <a16:rowId xmlns:a16="http://schemas.microsoft.com/office/drawing/2014/main" val="10002"/>
                  </a:ext>
                </a:extLst>
              </a:tr>
              <a:tr h="337167">
                <a:tc>
                  <a:txBody>
                    <a:bodyPr/>
                    <a:lstStyle/>
                    <a:p>
                      <a:pPr>
                        <a:buNone/>
                      </a:pPr>
                      <a:endParaRPr lang="en-US"/>
                    </a:p>
                  </a:txBody>
                  <a:tcPr/>
                </a:tc>
                <a:tc>
                  <a:txBody>
                    <a:bodyPr/>
                    <a:lstStyle/>
                    <a:p>
                      <a:pPr>
                        <a:buNone/>
                      </a:pPr>
                      <a:endParaRPr lang="en-US" dirty="0"/>
                    </a:p>
                  </a:txBody>
                  <a:tcPr/>
                </a:tc>
                <a:extLst>
                  <a:ext uri="{0D108BD9-81ED-4DB2-BD59-A6C34878D82A}">
                    <a16:rowId xmlns:a16="http://schemas.microsoft.com/office/drawing/2014/main" val="10003"/>
                  </a:ext>
                </a:extLst>
              </a:tr>
            </a:tbl>
          </a:graphicData>
        </a:graphic>
      </p:graphicFrame>
      <p:sp>
        <p:nvSpPr>
          <p:cNvPr id="6" name="Text Box 5"/>
          <p:cNvSpPr txBox="1"/>
          <p:nvPr/>
        </p:nvSpPr>
        <p:spPr>
          <a:xfrm>
            <a:off x="1239521" y="4555590"/>
            <a:ext cx="10018714" cy="215443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t> Further Study and Research</a:t>
            </a:r>
          </a:p>
          <a:p>
            <a:r>
              <a:rPr lang="en-US" sz="1600" b="1" dirty="0"/>
              <a:t>Competitor Analysis</a:t>
            </a:r>
          </a:p>
          <a:p>
            <a:r>
              <a:rPr lang="en-US" sz="1600" dirty="0"/>
              <a:t>Study educational apps like Khan Academy Kids and Duolingo to identify effective features and areas for differentiation.</a:t>
            </a:r>
          </a:p>
          <a:p>
            <a:r>
              <a:rPr lang="en-US" sz="1600" b="1" dirty="0"/>
              <a:t>User Feedback</a:t>
            </a:r>
          </a:p>
          <a:p>
            <a:r>
              <a:rPr lang="en-US" sz="1600" dirty="0"/>
              <a:t>Regularly gather user feedback to improve features and usability.</a:t>
            </a:r>
          </a:p>
          <a:p>
            <a:r>
              <a:rPr lang="en-US" sz="1600" b="1" dirty="0"/>
              <a:t>Data Privacy</a:t>
            </a:r>
          </a:p>
          <a:p>
            <a:r>
              <a:rPr lang="en-US" sz="1600" dirty="0"/>
              <a:t>Ensure GDPR and COPPA compliance to protect sensitive information</a:t>
            </a:r>
            <a:r>
              <a:rPr lang="en-US" dirty="0"/>
              <a:t>.</a:t>
            </a:r>
          </a:p>
        </p:txBody>
      </p:sp>
      <p:pic>
        <p:nvPicPr>
          <p:cNvPr id="7" name="Picture 6">
            <a:extLst>
              <a:ext uri="{FF2B5EF4-FFF2-40B4-BE49-F238E27FC236}">
                <a16:creationId xmlns:a16="http://schemas.microsoft.com/office/drawing/2014/main" id="{53FA9792-FEB3-F0A9-A427-54DD2CA2CA49}"/>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135728" y="0"/>
            <a:ext cx="1056272" cy="1287332"/>
          </a:xfrm>
          <a:prstGeom prst="rect">
            <a:avLst/>
          </a:prstGeom>
        </p:spPr>
      </p:pic>
      <p:pic>
        <p:nvPicPr>
          <p:cNvPr id="8" name="Picture 7">
            <a:extLst>
              <a:ext uri="{FF2B5EF4-FFF2-40B4-BE49-F238E27FC236}">
                <a16:creationId xmlns:a16="http://schemas.microsoft.com/office/drawing/2014/main" id="{7E51BB3F-D173-5B15-81DF-7F6CFF8E5799}"/>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21060" y="43374"/>
            <a:ext cx="1009650" cy="94773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3CF23-D073-0B9F-F549-BB16D39CE4FA}"/>
              </a:ext>
            </a:extLst>
          </p:cNvPr>
          <p:cNvSpPr>
            <a:spLocks noGrp="1"/>
          </p:cNvSpPr>
          <p:nvPr>
            <p:ph type="title"/>
          </p:nvPr>
        </p:nvSpPr>
        <p:spPr>
          <a:xfrm>
            <a:off x="1199536" y="211394"/>
            <a:ext cx="11257217" cy="1752599"/>
          </a:xfrm>
        </p:spPr>
        <p:txBody>
          <a:bodyPr/>
          <a:lstStyle/>
          <a:p>
            <a:r>
              <a:rPr lang="en-US" dirty="0"/>
              <a:t>FULL REFERENCE AND ACKNOWLEDGEMENT</a:t>
            </a:r>
            <a:endParaRPr lang="en-IN" dirty="0"/>
          </a:p>
        </p:txBody>
      </p:sp>
      <p:sp>
        <p:nvSpPr>
          <p:cNvPr id="3" name="Content Placeholder 2">
            <a:extLst>
              <a:ext uri="{FF2B5EF4-FFF2-40B4-BE49-F238E27FC236}">
                <a16:creationId xmlns:a16="http://schemas.microsoft.com/office/drawing/2014/main" id="{2822CE87-9110-0788-1B83-DE7C97306003}"/>
              </a:ext>
            </a:extLst>
          </p:cNvPr>
          <p:cNvSpPr>
            <a:spLocks noGrp="1"/>
          </p:cNvSpPr>
          <p:nvPr>
            <p:ph idx="1"/>
          </p:nvPr>
        </p:nvSpPr>
        <p:spPr>
          <a:xfrm>
            <a:off x="1828800" y="4061283"/>
            <a:ext cx="9910377" cy="2585323"/>
          </a:xfrm>
        </p:spPr>
        <p:txBody>
          <a:bodyPr/>
          <a:lstStyle/>
          <a:p>
            <a:pPr marL="0" indent="0">
              <a:buNone/>
            </a:pPr>
            <a:r>
              <a:rPr lang="en-US" dirty="0"/>
              <a:t>Acknowledgement</a:t>
            </a:r>
          </a:p>
          <a:p>
            <a:pPr marL="0" indent="0">
              <a:buNone/>
            </a:pPr>
            <a:r>
              <a:rPr lang="en-IN" dirty="0"/>
              <a:t>1)</a:t>
            </a:r>
            <a:r>
              <a:rPr lang="en-IN" dirty="0" err="1"/>
              <a:t>Mrs.Murugavalli</a:t>
            </a:r>
            <a:r>
              <a:rPr lang="en-IN" dirty="0"/>
              <a:t> – department of AI</a:t>
            </a:r>
          </a:p>
          <a:p>
            <a:pPr marL="0" indent="0">
              <a:buNone/>
            </a:pPr>
            <a:r>
              <a:rPr lang="en-IN" dirty="0"/>
              <a:t>KRCT - </a:t>
            </a:r>
            <a:r>
              <a:rPr lang="en-IN" dirty="0" err="1"/>
              <a:t>Samayapuram</a:t>
            </a:r>
            <a:endParaRPr lang="en-IN" dirty="0"/>
          </a:p>
        </p:txBody>
      </p:sp>
      <p:sp>
        <p:nvSpPr>
          <p:cNvPr id="4" name="TextBox 3">
            <a:extLst>
              <a:ext uri="{FF2B5EF4-FFF2-40B4-BE49-F238E27FC236}">
                <a16:creationId xmlns:a16="http://schemas.microsoft.com/office/drawing/2014/main" id="{BA3D70A9-7D8F-A60C-80FD-88054434E42F}"/>
              </a:ext>
            </a:extLst>
          </p:cNvPr>
          <p:cNvSpPr txBox="1"/>
          <p:nvPr/>
        </p:nvSpPr>
        <p:spPr>
          <a:xfrm>
            <a:off x="1700979" y="1160204"/>
            <a:ext cx="9389807" cy="2585323"/>
          </a:xfrm>
          <a:prstGeom prst="rect">
            <a:avLst/>
          </a:prstGeom>
          <a:noFill/>
        </p:spPr>
        <p:txBody>
          <a:bodyPr wrap="square" rtlCol="0">
            <a:spAutoFit/>
          </a:bodyPr>
          <a:lstStyle/>
          <a:p>
            <a:pPr algn="l">
              <a:buFont typeface="+mj-lt"/>
              <a:buAutoNum type="arabicPeriod"/>
            </a:pPr>
            <a:r>
              <a:rPr lang="en-US" b="1" i="0" dirty="0">
                <a:solidFill>
                  <a:srgbClr val="111111"/>
                </a:solidFill>
                <a:effectLst/>
                <a:latin typeface="-apple-system"/>
              </a:rPr>
              <a:t>Dyer, C. (2016)</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Title: Evolving approaches to educating children from nomadic communities</a:t>
            </a:r>
          </a:p>
          <a:p>
            <a:pPr marL="742950" lvl="1" indent="-285750" algn="l">
              <a:buFont typeface="+mj-lt"/>
              <a:buAutoNum type="arabicPeriod"/>
            </a:pPr>
            <a:r>
              <a:rPr lang="en-US" b="0" i="0" dirty="0">
                <a:solidFill>
                  <a:srgbClr val="111111"/>
                </a:solidFill>
                <a:effectLst/>
                <a:latin typeface="-apple-system"/>
              </a:rPr>
              <a:t>Available at: https://doi.org/10.1007/s11125-016-9381-6</a:t>
            </a:r>
          </a:p>
          <a:p>
            <a:pPr algn="l">
              <a:buFont typeface="+mj-lt"/>
              <a:buAutoNum type="arabicPeriod"/>
            </a:pPr>
            <a:r>
              <a:rPr lang="en-US" b="1" i="0" dirty="0">
                <a:solidFill>
                  <a:srgbClr val="111111"/>
                </a:solidFill>
                <a:effectLst/>
                <a:latin typeface="-apple-system"/>
              </a:rPr>
              <a:t>Knight, B.G., Lee, L. (2007)</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Title: Encyclopedia of Gerontology (Second Edition)</a:t>
            </a:r>
          </a:p>
          <a:p>
            <a:pPr marL="742950" lvl="1" indent="-285750" algn="l">
              <a:buFont typeface="+mj-lt"/>
              <a:buAutoNum type="arabicPeriod"/>
            </a:pPr>
            <a:r>
              <a:rPr lang="en-US" b="0" i="0" dirty="0">
                <a:solidFill>
                  <a:srgbClr val="111111"/>
                </a:solidFill>
                <a:effectLst/>
                <a:latin typeface="-apple-system"/>
              </a:rPr>
              <a:t>Pages: 41-49</a:t>
            </a:r>
          </a:p>
          <a:p>
            <a:pPr marL="742950" lvl="1" indent="-285750" algn="l">
              <a:buFont typeface="+mj-lt"/>
              <a:buAutoNum type="arabicPeriod"/>
            </a:pPr>
            <a:r>
              <a:rPr lang="en-US" b="0" i="0" dirty="0">
                <a:solidFill>
                  <a:srgbClr val="111111"/>
                </a:solidFill>
                <a:effectLst/>
                <a:latin typeface="-apple-system"/>
              </a:rPr>
              <a:t>Available at: </a:t>
            </a:r>
            <a:r>
              <a:rPr lang="en-US" b="0" i="0" u="none" strike="noStrike" dirty="0">
                <a:solidFill>
                  <a:srgbClr val="111111"/>
                </a:solidFill>
                <a:effectLst/>
                <a:latin typeface="inherit"/>
                <a:hlinkClick r:id="rId2"/>
              </a:rPr>
              <a:t>https://doi.org/10.1016/B0-12-370870-2/00007-X</a:t>
            </a:r>
            <a:endParaRPr lang="en-US" b="0" i="0" dirty="0">
              <a:solidFill>
                <a:srgbClr val="111111"/>
              </a:solidFill>
              <a:effectLst/>
              <a:latin typeface="-apple-system"/>
            </a:endParaRPr>
          </a:p>
          <a:p>
            <a:pPr algn="l">
              <a:buFont typeface="+mj-lt"/>
              <a:buAutoNum type="arabicPeriod"/>
            </a:pPr>
            <a:r>
              <a:rPr lang="en-US" b="1" i="0" dirty="0">
                <a:solidFill>
                  <a:srgbClr val="111111"/>
                </a:solidFill>
                <a:effectLst/>
                <a:latin typeface="-apple-system"/>
              </a:rPr>
              <a:t>Outdoor Learning and Play: Pedagogical Practices and Children’s Development (2022)</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Available at: https://doi.org/10.1007/978-3-030-72595-2</a:t>
            </a:r>
          </a:p>
        </p:txBody>
      </p:sp>
      <p:pic>
        <p:nvPicPr>
          <p:cNvPr id="5" name="Picture 4">
            <a:extLst>
              <a:ext uri="{FF2B5EF4-FFF2-40B4-BE49-F238E27FC236}">
                <a16:creationId xmlns:a16="http://schemas.microsoft.com/office/drawing/2014/main" id="{08B822A0-D0F3-C4FE-5E21-58C21DDB3FE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1135728" y="0"/>
            <a:ext cx="1056272" cy="1287332"/>
          </a:xfrm>
          <a:prstGeom prst="rect">
            <a:avLst/>
          </a:prstGeom>
        </p:spPr>
      </p:pic>
      <p:pic>
        <p:nvPicPr>
          <p:cNvPr id="6" name="Picture 5">
            <a:extLst>
              <a:ext uri="{FF2B5EF4-FFF2-40B4-BE49-F238E27FC236}">
                <a16:creationId xmlns:a16="http://schemas.microsoft.com/office/drawing/2014/main" id="{D8240155-B05E-1B4E-83B5-0659F9C79F47}"/>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121060" y="43374"/>
            <a:ext cx="1009650" cy="947737"/>
          </a:xfrm>
          <a:prstGeom prst="rect">
            <a:avLst/>
          </a:prstGeom>
        </p:spPr>
      </p:pic>
    </p:spTree>
    <p:extLst>
      <p:ext uri="{BB962C8B-B14F-4D97-AF65-F5344CB8AC3E}">
        <p14:creationId xmlns:p14="http://schemas.microsoft.com/office/powerpoint/2010/main" val="3974176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8A39-823F-D84F-49D9-70D42B57A925}"/>
              </a:ext>
            </a:extLst>
          </p:cNvPr>
          <p:cNvSpPr>
            <a:spLocks noGrp="1"/>
          </p:cNvSpPr>
          <p:nvPr>
            <p:ph type="title"/>
          </p:nvPr>
        </p:nvSpPr>
        <p:spPr>
          <a:xfrm>
            <a:off x="1150037" y="6848"/>
            <a:ext cx="10018713" cy="1752599"/>
          </a:xfrm>
        </p:spPr>
        <p:txBody>
          <a:bodyPr/>
          <a:lstStyle/>
          <a:p>
            <a:r>
              <a:rPr lang="en-US" b="1">
                <a:ea typeface="+mj-lt"/>
                <a:cs typeface="+mj-lt"/>
              </a:rPr>
              <a:t>KEYWORDS BY SORTING AND AFFINITY LINKS</a:t>
            </a:r>
            <a:endParaRPr lang="en-US" b="1"/>
          </a:p>
          <a:p>
            <a:endParaRPr lang="en-US" b="1"/>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72EAFA97-5B0D-9AA2-4983-903545056064}"/>
                  </a:ext>
                </a:extLst>
              </p14:cNvPr>
              <p14:cNvContentPartPr/>
              <p14:nvPr/>
            </p14:nvContentPartPr>
            <p14:xfrm>
              <a:off x="742869" y="1866347"/>
              <a:ext cx="510808" cy="3186386"/>
            </p14:xfrm>
          </p:contentPart>
        </mc:Choice>
        <mc:Fallback xmlns="">
          <p:pic>
            <p:nvPicPr>
              <p:cNvPr id="12" name="Ink 11">
                <a:extLst>
                  <a:ext uri="{FF2B5EF4-FFF2-40B4-BE49-F238E27FC236}">
                    <a16:creationId xmlns:a16="http://schemas.microsoft.com/office/drawing/2014/main" id="{72EAFA97-5B0D-9AA2-4983-903545056064}"/>
                  </a:ext>
                </a:extLst>
              </p:cNvPr>
              <p:cNvPicPr/>
              <p:nvPr/>
            </p:nvPicPr>
            <p:blipFill>
              <a:blip r:embed="rId4"/>
              <a:stretch>
                <a:fillRect/>
              </a:stretch>
            </p:blipFill>
            <p:spPr>
              <a:xfrm>
                <a:off x="724883" y="1848349"/>
                <a:ext cx="546421" cy="322202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EC5A7316-57AE-A0E8-726E-A62DE885DB4D}"/>
                  </a:ext>
                </a:extLst>
              </p14:cNvPr>
              <p14:cNvContentPartPr/>
              <p14:nvPr/>
            </p14:nvContentPartPr>
            <p14:xfrm>
              <a:off x="10618532" y="2143640"/>
              <a:ext cx="1375913" cy="3478328"/>
            </p14:xfrm>
          </p:contentPart>
        </mc:Choice>
        <mc:Fallback xmlns="">
          <p:pic>
            <p:nvPicPr>
              <p:cNvPr id="14" name="Ink 13">
                <a:extLst>
                  <a:ext uri="{FF2B5EF4-FFF2-40B4-BE49-F238E27FC236}">
                    <a16:creationId xmlns:a16="http://schemas.microsoft.com/office/drawing/2014/main" id="{EC5A7316-57AE-A0E8-726E-A62DE885DB4D}"/>
                  </a:ext>
                </a:extLst>
              </p:cNvPr>
              <p:cNvPicPr/>
              <p:nvPr/>
            </p:nvPicPr>
            <p:blipFill>
              <a:blip r:embed="rId6"/>
              <a:stretch>
                <a:fillRect/>
              </a:stretch>
            </p:blipFill>
            <p:spPr>
              <a:xfrm>
                <a:off x="10600542" y="2125642"/>
                <a:ext cx="1411534" cy="351396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31A85AD0-F7C2-30D3-B0C9-75E37FC0F1B1}"/>
                  </a:ext>
                </a:extLst>
              </p14:cNvPr>
              <p14:cNvContentPartPr/>
              <p14:nvPr/>
            </p14:nvContentPartPr>
            <p14:xfrm>
              <a:off x="210305" y="2906603"/>
              <a:ext cx="1072435" cy="2684217"/>
            </p14:xfrm>
          </p:contentPart>
        </mc:Choice>
        <mc:Fallback xmlns="">
          <p:pic>
            <p:nvPicPr>
              <p:cNvPr id="16" name="Ink 15">
                <a:extLst>
                  <a:ext uri="{FF2B5EF4-FFF2-40B4-BE49-F238E27FC236}">
                    <a16:creationId xmlns:a16="http://schemas.microsoft.com/office/drawing/2014/main" id="{31A85AD0-F7C2-30D3-B0C9-75E37FC0F1B1}"/>
                  </a:ext>
                </a:extLst>
              </p:cNvPr>
              <p:cNvPicPr/>
              <p:nvPr/>
            </p:nvPicPr>
            <p:blipFill>
              <a:blip r:embed="rId8"/>
              <a:stretch>
                <a:fillRect/>
              </a:stretch>
            </p:blipFill>
            <p:spPr>
              <a:xfrm>
                <a:off x="192311" y="2888607"/>
                <a:ext cx="1108063" cy="271984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33602FE2-E39E-404B-9250-EC7BD5174BC1}"/>
                  </a:ext>
                </a:extLst>
              </p14:cNvPr>
              <p14:cNvContentPartPr/>
              <p14:nvPr/>
            </p14:nvContentPartPr>
            <p14:xfrm>
              <a:off x="1502535" y="5333999"/>
              <a:ext cx="197496" cy="427427"/>
            </p14:xfrm>
          </p:contentPart>
        </mc:Choice>
        <mc:Fallback xmlns="">
          <p:pic>
            <p:nvPicPr>
              <p:cNvPr id="28" name="Ink 27">
                <a:extLst>
                  <a:ext uri="{FF2B5EF4-FFF2-40B4-BE49-F238E27FC236}">
                    <a16:creationId xmlns:a16="http://schemas.microsoft.com/office/drawing/2014/main" id="{33602FE2-E39E-404B-9250-EC7BD5174BC1}"/>
                  </a:ext>
                </a:extLst>
              </p:cNvPr>
              <p:cNvPicPr/>
              <p:nvPr/>
            </p:nvPicPr>
            <p:blipFill>
              <a:blip r:embed="rId10"/>
              <a:stretch>
                <a:fillRect/>
              </a:stretch>
            </p:blipFill>
            <p:spPr>
              <a:xfrm>
                <a:off x="1484581" y="5316025"/>
                <a:ext cx="233045" cy="46301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EAEC14C1-EF89-46F0-A6AB-FAFD9B050E5E}"/>
                  </a:ext>
                </a:extLst>
              </p14:cNvPr>
              <p14:cNvContentPartPr/>
              <p14:nvPr/>
            </p14:nvContentPartPr>
            <p14:xfrm>
              <a:off x="955082" y="4700788"/>
              <a:ext cx="246770" cy="500538"/>
            </p14:xfrm>
          </p:contentPart>
        </mc:Choice>
        <mc:Fallback xmlns="">
          <p:pic>
            <p:nvPicPr>
              <p:cNvPr id="29" name="Ink 28">
                <a:extLst>
                  <a:ext uri="{FF2B5EF4-FFF2-40B4-BE49-F238E27FC236}">
                    <a16:creationId xmlns:a16="http://schemas.microsoft.com/office/drawing/2014/main" id="{EAEC14C1-EF89-46F0-A6AB-FAFD9B050E5E}"/>
                  </a:ext>
                </a:extLst>
              </p:cNvPr>
              <p:cNvPicPr/>
              <p:nvPr/>
            </p:nvPicPr>
            <p:blipFill>
              <a:blip r:embed="rId12"/>
              <a:stretch>
                <a:fillRect/>
              </a:stretch>
            </p:blipFill>
            <p:spPr>
              <a:xfrm>
                <a:off x="937096" y="4682809"/>
                <a:ext cx="282383" cy="53613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F4572E83-5EB6-F031-56E2-B2B1CED65670}"/>
                  </a:ext>
                </a:extLst>
              </p14:cNvPr>
              <p14:cNvContentPartPr/>
              <p14:nvPr/>
            </p14:nvContentPartPr>
            <p14:xfrm>
              <a:off x="-794196" y="-332704"/>
              <a:ext cx="10732" cy="10732"/>
            </p14:xfrm>
          </p:contentPart>
        </mc:Choice>
        <mc:Fallback xmlns="">
          <p:pic>
            <p:nvPicPr>
              <p:cNvPr id="36" name="Ink 35">
                <a:extLst>
                  <a:ext uri="{FF2B5EF4-FFF2-40B4-BE49-F238E27FC236}">
                    <a16:creationId xmlns:a16="http://schemas.microsoft.com/office/drawing/2014/main" id="{F4572E83-5EB6-F031-56E2-B2B1CED65670}"/>
                  </a:ext>
                </a:extLst>
              </p:cNvPr>
              <p:cNvPicPr/>
              <p:nvPr/>
            </p:nvPicPr>
            <p:blipFill>
              <a:blip r:embed="rId14"/>
              <a:stretch>
                <a:fillRect/>
              </a:stretch>
            </p:blipFill>
            <p:spPr>
              <a:xfrm>
                <a:off x="-1330796" y="-869304"/>
                <a:ext cx="1073200" cy="1073200"/>
              </a:xfrm>
              <a:prstGeom prst="rect">
                <a:avLst/>
              </a:prstGeom>
            </p:spPr>
          </p:pic>
        </mc:Fallback>
      </mc:AlternateContent>
      <p:sp>
        <p:nvSpPr>
          <p:cNvPr id="7" name="TextBox 6">
            <a:extLst>
              <a:ext uri="{FF2B5EF4-FFF2-40B4-BE49-F238E27FC236}">
                <a16:creationId xmlns:a16="http://schemas.microsoft.com/office/drawing/2014/main" id="{D8D4C11C-F4F1-E5C6-19AF-18191EF7A7C9}"/>
              </a:ext>
            </a:extLst>
          </p:cNvPr>
          <p:cNvSpPr txBox="1"/>
          <p:nvPr/>
        </p:nvSpPr>
        <p:spPr>
          <a:xfrm>
            <a:off x="938199" y="804758"/>
            <a:ext cx="3412082" cy="2862322"/>
          </a:xfrm>
          <a:prstGeom prst="rect">
            <a:avLst/>
          </a:prstGeom>
          <a:noFill/>
        </p:spPr>
        <p:txBody>
          <a:bodyPr wrap="square" rtlCol="0">
            <a:spAutoFit/>
          </a:bodyPr>
          <a:lstStyle/>
          <a:p>
            <a:r>
              <a:rPr lang="en-US" u="sng" dirty="0">
                <a:solidFill>
                  <a:schemeClr val="accent4"/>
                </a:solidFill>
              </a:rPr>
              <a:t>MODERN EDUCATIONAL APPROACHES</a:t>
            </a:r>
          </a:p>
          <a:p>
            <a:endParaRPr lang="en-US" u="sng" dirty="0">
              <a:solidFill>
                <a:schemeClr val="accent4"/>
              </a:solidFill>
            </a:endParaRPr>
          </a:p>
          <a:p>
            <a:pPr marL="285750" indent="-285750">
              <a:buFont typeface="Arial" panose="020B0604020202020204" pitchFamily="34" charset="0"/>
              <a:buChar char="•"/>
            </a:pPr>
            <a:r>
              <a:rPr lang="en-US" u="sng" dirty="0">
                <a:solidFill>
                  <a:schemeClr val="accent4"/>
                </a:solidFill>
              </a:rPr>
              <a:t>Play based learning</a:t>
            </a:r>
          </a:p>
          <a:p>
            <a:pPr marL="285750" indent="-285750">
              <a:buFont typeface="Arial" panose="020B0604020202020204" pitchFamily="34" charset="0"/>
              <a:buChar char="•"/>
            </a:pPr>
            <a:endParaRPr lang="en-US" u="sng" dirty="0">
              <a:solidFill>
                <a:schemeClr val="accent4"/>
              </a:solidFill>
            </a:endParaRPr>
          </a:p>
          <a:p>
            <a:pPr marL="285750" indent="-285750">
              <a:buFont typeface="Arial" panose="020B0604020202020204" pitchFamily="34" charset="0"/>
              <a:buChar char="•"/>
            </a:pPr>
            <a:r>
              <a:rPr lang="en-US" u="sng" dirty="0">
                <a:solidFill>
                  <a:schemeClr val="accent4"/>
                </a:solidFill>
              </a:rPr>
              <a:t>Interactive learning</a:t>
            </a:r>
          </a:p>
          <a:p>
            <a:pPr marL="285750" indent="-285750">
              <a:buFont typeface="Arial" panose="020B0604020202020204" pitchFamily="34" charset="0"/>
              <a:buChar char="•"/>
            </a:pPr>
            <a:endParaRPr lang="en-US" u="sng" dirty="0">
              <a:solidFill>
                <a:schemeClr val="accent4"/>
              </a:solidFill>
            </a:endParaRPr>
          </a:p>
          <a:p>
            <a:pPr marL="285750" indent="-285750">
              <a:buFont typeface="Arial" panose="020B0604020202020204" pitchFamily="34" charset="0"/>
              <a:buChar char="•"/>
            </a:pPr>
            <a:r>
              <a:rPr lang="en-US" u="sng" dirty="0">
                <a:solidFill>
                  <a:schemeClr val="accent4"/>
                </a:solidFill>
              </a:rPr>
              <a:t>educational technology</a:t>
            </a:r>
          </a:p>
          <a:p>
            <a:pPr marL="285750" indent="-285750">
              <a:buFont typeface="Arial" panose="020B0604020202020204" pitchFamily="34" charset="0"/>
              <a:buChar char="•"/>
            </a:pPr>
            <a:endParaRPr lang="en-US" u="sng" dirty="0">
              <a:solidFill>
                <a:schemeClr val="accent4"/>
              </a:solidFill>
            </a:endParaRPr>
          </a:p>
          <a:p>
            <a:pPr marL="285750" indent="-285750">
              <a:buFont typeface="Arial" panose="020B0604020202020204" pitchFamily="34" charset="0"/>
              <a:buChar char="•"/>
            </a:pPr>
            <a:r>
              <a:rPr lang="en-US" u="sng" dirty="0">
                <a:solidFill>
                  <a:schemeClr val="accent4"/>
                </a:solidFill>
              </a:rPr>
              <a:t>Digital Learning</a:t>
            </a:r>
          </a:p>
        </p:txBody>
      </p:sp>
      <p:sp>
        <p:nvSpPr>
          <p:cNvPr id="18" name="TextBox 17">
            <a:extLst>
              <a:ext uri="{FF2B5EF4-FFF2-40B4-BE49-F238E27FC236}">
                <a16:creationId xmlns:a16="http://schemas.microsoft.com/office/drawing/2014/main" id="{A4FEA49D-4274-AC25-34E4-589C6DECCB1F}"/>
              </a:ext>
            </a:extLst>
          </p:cNvPr>
          <p:cNvSpPr txBox="1"/>
          <p:nvPr/>
        </p:nvSpPr>
        <p:spPr>
          <a:xfrm>
            <a:off x="859829" y="3449558"/>
            <a:ext cx="3490452" cy="3693319"/>
          </a:xfrm>
          <a:prstGeom prst="rect">
            <a:avLst/>
          </a:prstGeom>
          <a:noFill/>
        </p:spPr>
        <p:txBody>
          <a:bodyPr wrap="square" rtlCol="0">
            <a:spAutoFit/>
          </a:bodyPr>
          <a:lstStyle/>
          <a:p>
            <a:r>
              <a:rPr lang="en-US" u="sng" dirty="0">
                <a:solidFill>
                  <a:srgbClr val="FFFF00"/>
                </a:solidFill>
              </a:rPr>
              <a:t>ENVIRONMENT  ADAPTATION</a:t>
            </a:r>
          </a:p>
          <a:p>
            <a:pPr marL="285750" indent="-285750">
              <a:buFont typeface="Arial" panose="020B0604020202020204" pitchFamily="34" charset="0"/>
              <a:buChar char="•"/>
            </a:pPr>
            <a:r>
              <a:rPr lang="en-US" u="sng" dirty="0">
                <a:solidFill>
                  <a:srgbClr val="FFFF00"/>
                </a:solidFill>
              </a:rPr>
              <a:t>Remote Education </a:t>
            </a:r>
          </a:p>
          <a:p>
            <a:pPr marL="285750" indent="-285750">
              <a:buFont typeface="Arial" panose="020B0604020202020204" pitchFamily="34" charset="0"/>
              <a:buChar char="•"/>
            </a:pPr>
            <a:endParaRPr lang="en-US" u="sng" dirty="0">
              <a:solidFill>
                <a:srgbClr val="FFFF00"/>
              </a:solidFill>
            </a:endParaRPr>
          </a:p>
          <a:p>
            <a:pPr marL="285750" indent="-285750">
              <a:buFont typeface="Arial" panose="020B0604020202020204" pitchFamily="34" charset="0"/>
              <a:buChar char="•"/>
            </a:pPr>
            <a:r>
              <a:rPr lang="en-US" u="sng" dirty="0">
                <a:solidFill>
                  <a:srgbClr val="FFFF00"/>
                </a:solidFill>
              </a:rPr>
              <a:t>Travelling teachers</a:t>
            </a:r>
          </a:p>
          <a:p>
            <a:pPr marL="285750" indent="-285750">
              <a:buFont typeface="Arial" panose="020B0604020202020204" pitchFamily="34" charset="0"/>
              <a:buChar char="•"/>
            </a:pPr>
            <a:endParaRPr lang="en-US" u="sng" dirty="0">
              <a:solidFill>
                <a:srgbClr val="FFFF00"/>
              </a:solidFill>
            </a:endParaRPr>
          </a:p>
          <a:p>
            <a:pPr marL="285750" indent="-285750">
              <a:buFont typeface="Arial" panose="020B0604020202020204" pitchFamily="34" charset="0"/>
              <a:buChar char="•"/>
            </a:pPr>
            <a:r>
              <a:rPr lang="en-US" u="sng" dirty="0">
                <a:solidFill>
                  <a:srgbClr val="FFFF00"/>
                </a:solidFill>
              </a:rPr>
              <a:t> Mobile Classroom </a:t>
            </a:r>
          </a:p>
          <a:p>
            <a:pPr marL="285750" indent="-285750">
              <a:buFont typeface="Arial" panose="020B0604020202020204" pitchFamily="34" charset="0"/>
              <a:buChar char="•"/>
            </a:pPr>
            <a:endParaRPr lang="en-US" u="sng" dirty="0">
              <a:solidFill>
                <a:srgbClr val="FFFF00"/>
              </a:solidFill>
            </a:endParaRPr>
          </a:p>
          <a:p>
            <a:pPr marL="285750" indent="-285750">
              <a:buFont typeface="Arial" panose="020B0604020202020204" pitchFamily="34" charset="0"/>
              <a:buChar char="•"/>
            </a:pPr>
            <a:r>
              <a:rPr lang="en-US" u="sng" dirty="0">
                <a:solidFill>
                  <a:srgbClr val="FFFF00"/>
                </a:solidFill>
              </a:rPr>
              <a:t>Flexible Curriculum </a:t>
            </a:r>
          </a:p>
          <a:p>
            <a:pPr marL="285750" indent="-285750">
              <a:buFont typeface="Arial" panose="020B0604020202020204" pitchFamily="34" charset="0"/>
              <a:buChar char="•"/>
            </a:pPr>
            <a:endParaRPr lang="en-US" u="sng" dirty="0">
              <a:solidFill>
                <a:srgbClr val="FFFF00"/>
              </a:solidFill>
            </a:endParaRPr>
          </a:p>
          <a:p>
            <a:pPr marL="285750" indent="-285750">
              <a:buFont typeface="Arial" panose="020B0604020202020204" pitchFamily="34" charset="0"/>
              <a:buChar char="•"/>
            </a:pPr>
            <a:r>
              <a:rPr lang="en-US" u="sng" dirty="0">
                <a:solidFill>
                  <a:srgbClr val="FFFF00"/>
                </a:solidFill>
              </a:rPr>
              <a:t>Nomadic Learning</a:t>
            </a:r>
          </a:p>
          <a:p>
            <a:pPr marL="285750" indent="-285750">
              <a:buFont typeface="Arial" panose="020B0604020202020204" pitchFamily="34" charset="0"/>
              <a:buChar char="•"/>
            </a:pPr>
            <a:endParaRPr lang="en-US" dirty="0">
              <a:solidFill>
                <a:srgbClr val="FFFF00"/>
              </a:solidFill>
            </a:endParaRPr>
          </a:p>
          <a:p>
            <a:endParaRPr lang="en-US" dirty="0">
              <a:solidFill>
                <a:srgbClr val="FFFF00"/>
              </a:solidFill>
            </a:endParaRPr>
          </a:p>
          <a:p>
            <a:endParaRPr lang="en-IN" dirty="0">
              <a:solidFill>
                <a:srgbClr val="FFFF00"/>
              </a:solidFill>
            </a:endParaRPr>
          </a:p>
        </p:txBody>
      </p:sp>
      <p:sp>
        <p:nvSpPr>
          <p:cNvPr id="4" name="TextBox 3">
            <a:extLst>
              <a:ext uri="{FF2B5EF4-FFF2-40B4-BE49-F238E27FC236}">
                <a16:creationId xmlns:a16="http://schemas.microsoft.com/office/drawing/2014/main" id="{E74D6650-207D-1F22-8025-8F85B066EA50}"/>
              </a:ext>
            </a:extLst>
          </p:cNvPr>
          <p:cNvSpPr txBox="1"/>
          <p:nvPr/>
        </p:nvSpPr>
        <p:spPr>
          <a:xfrm>
            <a:off x="8255486" y="850978"/>
            <a:ext cx="3077119" cy="2585323"/>
          </a:xfrm>
          <a:prstGeom prst="rect">
            <a:avLst/>
          </a:prstGeom>
          <a:noFill/>
        </p:spPr>
        <p:txBody>
          <a:bodyPr wrap="square" rtlCol="0">
            <a:spAutoFit/>
          </a:bodyPr>
          <a:lstStyle/>
          <a:p>
            <a:r>
              <a:rPr lang="en-US" dirty="0">
                <a:solidFill>
                  <a:schemeClr val="accent2"/>
                </a:solidFill>
              </a:rPr>
              <a:t>COMMUNITY INTEGRATION</a:t>
            </a:r>
          </a:p>
          <a:p>
            <a:endParaRPr lang="en-US" dirty="0">
              <a:solidFill>
                <a:schemeClr val="accent2"/>
              </a:solidFill>
            </a:endParaRPr>
          </a:p>
          <a:p>
            <a:pPr marL="285750" indent="-285750">
              <a:buFont typeface="Arial" panose="020B0604020202020204" pitchFamily="34" charset="0"/>
              <a:buChar char="•"/>
            </a:pPr>
            <a:r>
              <a:rPr lang="en-IN" dirty="0">
                <a:solidFill>
                  <a:schemeClr val="accent2"/>
                </a:solidFill>
              </a:rPr>
              <a:t>Community Engagement</a:t>
            </a:r>
          </a:p>
          <a:p>
            <a:pPr marL="285750" indent="-285750">
              <a:buFont typeface="Arial" panose="020B0604020202020204" pitchFamily="34" charset="0"/>
              <a:buChar char="•"/>
            </a:pPr>
            <a:endParaRPr lang="en-IN" dirty="0">
              <a:solidFill>
                <a:schemeClr val="accent2"/>
              </a:solidFill>
            </a:endParaRPr>
          </a:p>
          <a:p>
            <a:pPr marL="285750" indent="-285750">
              <a:buFont typeface="Arial" panose="020B0604020202020204" pitchFamily="34" charset="0"/>
              <a:buChar char="•"/>
            </a:pPr>
            <a:r>
              <a:rPr lang="en-IN" dirty="0">
                <a:solidFill>
                  <a:schemeClr val="accent2"/>
                </a:solidFill>
              </a:rPr>
              <a:t>Cultural Adaption</a:t>
            </a:r>
          </a:p>
          <a:p>
            <a:pPr marL="285750" indent="-285750">
              <a:buFont typeface="Arial" panose="020B0604020202020204" pitchFamily="34" charset="0"/>
              <a:buChar char="•"/>
            </a:pPr>
            <a:endParaRPr lang="en-IN" dirty="0">
              <a:solidFill>
                <a:schemeClr val="accent2"/>
              </a:solidFill>
            </a:endParaRPr>
          </a:p>
          <a:p>
            <a:pPr marL="285750" indent="-285750">
              <a:buFont typeface="Arial" panose="020B0604020202020204" pitchFamily="34" charset="0"/>
              <a:buChar char="•"/>
            </a:pPr>
            <a:r>
              <a:rPr lang="en-IN" dirty="0">
                <a:solidFill>
                  <a:schemeClr val="accent2"/>
                </a:solidFill>
              </a:rPr>
              <a:t>Potential Environment</a:t>
            </a:r>
          </a:p>
          <a:p>
            <a:pPr marL="285750" indent="-285750">
              <a:buFont typeface="Arial" panose="020B0604020202020204" pitchFamily="34" charset="0"/>
              <a:buChar char="•"/>
            </a:pPr>
            <a:endParaRPr lang="en-IN" dirty="0">
              <a:solidFill>
                <a:schemeClr val="accent2"/>
              </a:solidFill>
            </a:endParaRPr>
          </a:p>
          <a:p>
            <a:pPr marL="285750" indent="-285750">
              <a:buFont typeface="Arial" panose="020B0604020202020204" pitchFamily="34" charset="0"/>
              <a:buChar char="•"/>
            </a:pPr>
            <a:r>
              <a:rPr lang="en-IN" dirty="0">
                <a:solidFill>
                  <a:schemeClr val="accent2"/>
                </a:solidFill>
              </a:rPr>
              <a:t>Inclusive Education</a:t>
            </a:r>
          </a:p>
        </p:txBody>
      </p:sp>
      <p:sp>
        <p:nvSpPr>
          <p:cNvPr id="6" name="TextBox 5">
            <a:extLst>
              <a:ext uri="{FF2B5EF4-FFF2-40B4-BE49-F238E27FC236}">
                <a16:creationId xmlns:a16="http://schemas.microsoft.com/office/drawing/2014/main" id="{8131BFE2-E33F-17B0-4152-35BAD8E1B2D3}"/>
              </a:ext>
            </a:extLst>
          </p:cNvPr>
          <p:cNvSpPr txBox="1"/>
          <p:nvPr/>
        </p:nvSpPr>
        <p:spPr>
          <a:xfrm>
            <a:off x="8536137" y="3621571"/>
            <a:ext cx="2487046" cy="2862322"/>
          </a:xfrm>
          <a:prstGeom prst="rect">
            <a:avLst/>
          </a:prstGeom>
          <a:noFill/>
        </p:spPr>
        <p:txBody>
          <a:bodyPr wrap="square" rtlCol="0">
            <a:spAutoFit/>
          </a:bodyPr>
          <a:lstStyle/>
          <a:p>
            <a:r>
              <a:rPr lang="en-US" dirty="0">
                <a:solidFill>
                  <a:schemeClr val="accent3"/>
                </a:solidFill>
              </a:rPr>
              <a:t>COMPREHENSIVE LEARNING</a:t>
            </a:r>
          </a:p>
          <a:p>
            <a:pPr marL="285750" indent="-285750">
              <a:buFont typeface="Arial" panose="020B0604020202020204" pitchFamily="34" charset="0"/>
              <a:buChar char="•"/>
            </a:pPr>
            <a:r>
              <a:rPr lang="en-US" dirty="0">
                <a:solidFill>
                  <a:schemeClr val="accent3"/>
                </a:solidFill>
              </a:rPr>
              <a:t>STEM Education</a:t>
            </a:r>
          </a:p>
          <a:p>
            <a:pPr marL="285750" indent="-285750">
              <a:buFont typeface="Arial" panose="020B0604020202020204" pitchFamily="34" charset="0"/>
              <a:buChar char="•"/>
            </a:pPr>
            <a:endParaRPr lang="en-US" dirty="0">
              <a:solidFill>
                <a:schemeClr val="accent3"/>
              </a:solidFill>
            </a:endParaRPr>
          </a:p>
          <a:p>
            <a:pPr marL="285750" indent="-285750">
              <a:buFont typeface="Arial" panose="020B0604020202020204" pitchFamily="34" charset="0"/>
              <a:buChar char="•"/>
            </a:pPr>
            <a:r>
              <a:rPr lang="en-US" dirty="0">
                <a:solidFill>
                  <a:schemeClr val="accent3"/>
                </a:solidFill>
              </a:rPr>
              <a:t>Skill Development</a:t>
            </a:r>
          </a:p>
          <a:p>
            <a:pPr marL="285750" indent="-285750">
              <a:buFont typeface="Arial" panose="020B0604020202020204" pitchFamily="34" charset="0"/>
              <a:buChar char="•"/>
            </a:pPr>
            <a:endParaRPr lang="en-US" dirty="0">
              <a:solidFill>
                <a:schemeClr val="accent3"/>
              </a:solidFill>
            </a:endParaRPr>
          </a:p>
          <a:p>
            <a:pPr marL="285750" indent="-285750">
              <a:buFont typeface="Arial" panose="020B0604020202020204" pitchFamily="34" charset="0"/>
              <a:buChar char="•"/>
            </a:pPr>
            <a:r>
              <a:rPr lang="en-US" dirty="0">
                <a:solidFill>
                  <a:schemeClr val="accent3"/>
                </a:solidFill>
              </a:rPr>
              <a:t>Holistic Development</a:t>
            </a:r>
          </a:p>
          <a:p>
            <a:pPr marL="285750" indent="-285750">
              <a:buFont typeface="Arial" panose="020B0604020202020204" pitchFamily="34" charset="0"/>
              <a:buChar char="•"/>
            </a:pPr>
            <a:endParaRPr lang="en-US" dirty="0">
              <a:solidFill>
                <a:schemeClr val="accent3"/>
              </a:solidFill>
            </a:endParaRPr>
          </a:p>
          <a:p>
            <a:pPr marL="285750" indent="-285750">
              <a:buFont typeface="Arial" panose="020B0604020202020204" pitchFamily="34" charset="0"/>
              <a:buChar char="•"/>
            </a:pPr>
            <a:r>
              <a:rPr lang="en-US" dirty="0">
                <a:solidFill>
                  <a:schemeClr val="accent3"/>
                </a:solidFill>
              </a:rPr>
              <a:t>Life-long Learning</a:t>
            </a:r>
            <a:endParaRPr lang="en-IN" dirty="0">
              <a:solidFill>
                <a:schemeClr val="accent3"/>
              </a:solidFill>
            </a:endParaRPr>
          </a:p>
        </p:txBody>
      </p:sp>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ADCDA15A-D33B-AF42-DC59-73CEEBFCE2A2}"/>
                  </a:ext>
                </a:extLst>
              </p14:cNvPr>
              <p14:cNvContentPartPr/>
              <p14:nvPr/>
            </p14:nvContentPartPr>
            <p14:xfrm rot="8346787">
              <a:off x="10636252" y="5386951"/>
              <a:ext cx="319289" cy="325692"/>
            </p14:xfrm>
          </p:contentPart>
        </mc:Choice>
        <mc:Fallback xmlns="">
          <p:pic>
            <p:nvPicPr>
              <p:cNvPr id="8" name="Ink 7">
                <a:extLst>
                  <a:ext uri="{FF2B5EF4-FFF2-40B4-BE49-F238E27FC236}">
                    <a16:creationId xmlns:a16="http://schemas.microsoft.com/office/drawing/2014/main" id="{ADCDA15A-D33B-AF42-DC59-73CEEBFCE2A2}"/>
                  </a:ext>
                </a:extLst>
              </p:cNvPr>
              <p:cNvPicPr/>
              <p:nvPr/>
            </p:nvPicPr>
            <p:blipFill>
              <a:blip r:embed="rId16"/>
              <a:stretch>
                <a:fillRect/>
              </a:stretch>
            </p:blipFill>
            <p:spPr>
              <a:xfrm rot="8346787">
                <a:off x="10618274" y="5368977"/>
                <a:ext cx="354885" cy="361281"/>
              </a:xfrm>
              <a:prstGeom prst="rect">
                <a:avLst/>
              </a:prstGeom>
            </p:spPr>
          </p:pic>
        </mc:Fallback>
      </mc:AlternateContent>
      <p:cxnSp>
        <p:nvCxnSpPr>
          <p:cNvPr id="20" name="Straight Arrow Connector 19">
            <a:extLst>
              <a:ext uri="{FF2B5EF4-FFF2-40B4-BE49-F238E27FC236}">
                <a16:creationId xmlns:a16="http://schemas.microsoft.com/office/drawing/2014/main" id="{82C3F72D-BB7B-1890-07AA-A2EB7CF98014}"/>
              </a:ext>
            </a:extLst>
          </p:cNvPr>
          <p:cNvCxnSpPr/>
          <p:nvPr/>
        </p:nvCxnSpPr>
        <p:spPr>
          <a:xfrm>
            <a:off x="3388936" y="1857661"/>
            <a:ext cx="5114491" cy="3547317"/>
          </a:xfrm>
          <a:prstGeom prst="straightConnector1">
            <a:avLst/>
          </a:prstGeom>
          <a:ln w="381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F4F9F7A-8BD7-5A39-13E1-4CB94547D10E}"/>
              </a:ext>
            </a:extLst>
          </p:cNvPr>
          <p:cNvCxnSpPr>
            <a:endCxn id="4" idx="1"/>
          </p:cNvCxnSpPr>
          <p:nvPr/>
        </p:nvCxnSpPr>
        <p:spPr>
          <a:xfrm flipV="1">
            <a:off x="3117273" y="2143640"/>
            <a:ext cx="5138213" cy="4018169"/>
          </a:xfrm>
          <a:prstGeom prst="straightConnector1">
            <a:avLst/>
          </a:prstGeom>
          <a:ln w="381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FFF2C69B-9F86-1406-04E7-D44E59812DB8}"/>
              </a:ext>
            </a:extLst>
          </p:cNvPr>
          <p:cNvCxnSpPr/>
          <p:nvPr/>
        </p:nvCxnSpPr>
        <p:spPr>
          <a:xfrm rot="5400000">
            <a:off x="1618513" y="4174677"/>
            <a:ext cx="3255206" cy="719058"/>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305A4375-E42B-9B91-0B25-4FC8FFD7392D}"/>
              </a:ext>
            </a:extLst>
          </p:cNvPr>
          <p:cNvCxnSpPr/>
          <p:nvPr/>
        </p:nvCxnSpPr>
        <p:spPr>
          <a:xfrm>
            <a:off x="3117273" y="2414954"/>
            <a:ext cx="5386154" cy="2285834"/>
          </a:xfrm>
          <a:prstGeom prst="straightConnector1">
            <a:avLst/>
          </a:prstGeom>
          <a:ln w="3810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26F05318-F0B9-5D8F-8459-B05BD3AEDFFE}"/>
              </a:ext>
            </a:extLst>
          </p:cNvPr>
          <p:cNvPicPr>
            <a:picLocks noChangeAspect="1"/>
          </p:cNvPicPr>
          <p:nvPr/>
        </p:nvPicPr>
        <p:blipFill>
          <a:blip r:embed="rId17">
            <a:alphaModFix amt="50000"/>
            <a:extLst>
              <a:ext uri="{28A0092B-C50C-407E-A947-70E740481C1C}">
                <a14:useLocalDpi xmlns:a14="http://schemas.microsoft.com/office/drawing/2010/main" val="0"/>
              </a:ext>
            </a:extLst>
          </a:blip>
          <a:stretch>
            <a:fillRect/>
          </a:stretch>
        </p:blipFill>
        <p:spPr>
          <a:xfrm>
            <a:off x="11135389" y="-51300"/>
            <a:ext cx="1056272" cy="1287332"/>
          </a:xfrm>
          <a:prstGeom prst="rect">
            <a:avLst/>
          </a:prstGeom>
        </p:spPr>
      </p:pic>
      <p:pic>
        <p:nvPicPr>
          <p:cNvPr id="3" name="Picture 2">
            <a:extLst>
              <a:ext uri="{FF2B5EF4-FFF2-40B4-BE49-F238E27FC236}">
                <a16:creationId xmlns:a16="http://schemas.microsoft.com/office/drawing/2014/main" id="{AFA29AE7-0DB5-9CCB-4A7E-4E62C031E23B}"/>
              </a:ext>
            </a:extLst>
          </p:cNvPr>
          <p:cNvPicPr>
            <a:picLocks noChangeAspect="1"/>
          </p:cNvPicPr>
          <p:nvPr/>
        </p:nvPicPr>
        <p:blipFill>
          <a:blip r:embed="rId18">
            <a:alphaModFix amt="50000"/>
            <a:extLst>
              <a:ext uri="{28A0092B-C50C-407E-A947-70E740481C1C}">
                <a14:useLocalDpi xmlns:a14="http://schemas.microsoft.com/office/drawing/2010/main" val="0"/>
              </a:ext>
            </a:extLst>
          </a:blip>
          <a:stretch>
            <a:fillRect/>
          </a:stretch>
        </p:blipFill>
        <p:spPr>
          <a:xfrm>
            <a:off x="121060" y="43374"/>
            <a:ext cx="1009650" cy="947737"/>
          </a:xfrm>
          <a:prstGeom prst="rect">
            <a:avLst/>
          </a:prstGeom>
        </p:spPr>
      </p:pic>
    </p:spTree>
    <p:extLst>
      <p:ext uri="{BB962C8B-B14F-4D97-AF65-F5344CB8AC3E}">
        <p14:creationId xmlns:p14="http://schemas.microsoft.com/office/powerpoint/2010/main" val="4127585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fillRect/>
          </a:stretch>
        </a:blipFill>
        <a:effectLst/>
      </p:bgPr>
    </p:bg>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567F17D8-51E4-116B-564C-FAE4A329690B}"/>
              </a:ext>
            </a:extLst>
          </p:cNvPr>
          <p:cNvSpPr>
            <a:spLocks noGrp="1"/>
          </p:cNvSpPr>
          <p:nvPr>
            <p:ph type="title"/>
          </p:nvPr>
        </p:nvSpPr>
        <p:spPr>
          <a:xfrm flipH="1">
            <a:off x="-296839" y="5565058"/>
            <a:ext cx="412598" cy="383341"/>
          </a:xfrm>
        </p:spPr>
        <p:txBody>
          <a:bodyPr>
            <a:normAutofit fontScale="90000"/>
          </a:bodyPr>
          <a:lstStyle/>
          <a:p>
            <a:r>
              <a:rPr lang="en-US"/>
              <a:t> </a:t>
            </a:r>
          </a:p>
        </p:txBody>
      </p:sp>
      <p:sp>
        <p:nvSpPr>
          <p:cNvPr id="3" name="Content Placeholder 2">
            <a:extLst>
              <a:ext uri="{FF2B5EF4-FFF2-40B4-BE49-F238E27FC236}">
                <a16:creationId xmlns:a16="http://schemas.microsoft.com/office/drawing/2014/main" id="{33B7E965-069B-A27E-F65E-AD822F9FCA2C}"/>
              </a:ext>
            </a:extLst>
          </p:cNvPr>
          <p:cNvSpPr>
            <a:spLocks noGrp="1"/>
          </p:cNvSpPr>
          <p:nvPr>
            <p:ph idx="1"/>
          </p:nvPr>
        </p:nvSpPr>
        <p:spPr>
          <a:xfrm flipH="1" flipV="1">
            <a:off x="11456738" y="6454838"/>
            <a:ext cx="461513" cy="434287"/>
          </a:xfrm>
        </p:spPr>
        <p:txBody>
          <a:bodyPr anchor="ctr">
            <a:normAutofit fontScale="40000" lnSpcReduction="20000"/>
          </a:bodyPr>
          <a:lstStyle/>
          <a:p>
            <a:pPr marL="0" indent="0">
              <a:buNone/>
            </a:pPr>
            <a:r>
              <a:rPr lang="en-US" sz="2000" err="1"/>
              <a:t>vjnfvjfdn</a:t>
            </a:r>
          </a:p>
        </p:txBody>
      </p:sp>
      <p:sp>
        <p:nvSpPr>
          <p:cNvPr id="5" name="Title 1">
            <a:extLst>
              <a:ext uri="{FF2B5EF4-FFF2-40B4-BE49-F238E27FC236}">
                <a16:creationId xmlns:a16="http://schemas.microsoft.com/office/drawing/2014/main" id="{92A1F2DA-FCE2-00C2-06A1-3688BDE221CF}"/>
              </a:ext>
            </a:extLst>
          </p:cNvPr>
          <p:cNvSpPr txBox="1"/>
          <p:nvPr/>
        </p:nvSpPr>
        <p:spPr>
          <a:xfrm>
            <a:off x="1196764" y="-608162"/>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t>MINDMAPPING</a:t>
            </a:r>
            <a:endParaRPr lang="en-IN"/>
          </a:p>
        </p:txBody>
      </p:sp>
      <p:pic>
        <p:nvPicPr>
          <p:cNvPr id="7" name="Picture 6" descr="Holding hands">
            <a:extLst>
              <a:ext uri="{FF2B5EF4-FFF2-40B4-BE49-F238E27FC236}">
                <a16:creationId xmlns:a16="http://schemas.microsoft.com/office/drawing/2014/main" id="{96955CD0-7EB0-EB0D-5E27-3C96373A2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760" y="1285637"/>
            <a:ext cx="1771650" cy="1181215"/>
          </a:xfrm>
          <a:prstGeom prst="rect">
            <a:avLst/>
          </a:prstGeom>
        </p:spPr>
      </p:pic>
      <p:pic>
        <p:nvPicPr>
          <p:cNvPr id="11" name="Picture 10" descr="Classroom of students raising their hands in front of a teacher">
            <a:extLst>
              <a:ext uri="{FF2B5EF4-FFF2-40B4-BE49-F238E27FC236}">
                <a16:creationId xmlns:a16="http://schemas.microsoft.com/office/drawing/2014/main" id="{87CE222F-5F72-6F44-3F28-3C9AD6642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8064" y="4582127"/>
            <a:ext cx="1827722" cy="1244957"/>
          </a:xfrm>
          <a:prstGeom prst="rect">
            <a:avLst/>
          </a:prstGeom>
        </p:spPr>
      </p:pic>
      <p:pic>
        <p:nvPicPr>
          <p:cNvPr id="13" name="Picture 12">
            <a:extLst>
              <a:ext uri="{FF2B5EF4-FFF2-40B4-BE49-F238E27FC236}">
                <a16:creationId xmlns:a16="http://schemas.microsoft.com/office/drawing/2014/main" id="{10697613-292B-03A0-976B-1B8B271FFE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3520" y="1008999"/>
            <a:ext cx="1695450" cy="1331926"/>
          </a:xfrm>
          <a:prstGeom prst="rect">
            <a:avLst/>
          </a:prstGeom>
        </p:spPr>
      </p:pic>
      <p:pic>
        <p:nvPicPr>
          <p:cNvPr id="17" name="Picture 16">
            <a:extLst>
              <a:ext uri="{FF2B5EF4-FFF2-40B4-BE49-F238E27FC236}">
                <a16:creationId xmlns:a16="http://schemas.microsoft.com/office/drawing/2014/main" id="{033662FD-ADB9-6660-6402-77A74FB7B1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7308" y="4175904"/>
            <a:ext cx="1381760" cy="1295400"/>
          </a:xfrm>
          <a:prstGeom prst="rect">
            <a:avLst/>
          </a:prstGeom>
        </p:spPr>
      </p:pic>
      <p:sp>
        <p:nvSpPr>
          <p:cNvPr id="19" name="Arrow: Bent 18">
            <a:extLst>
              <a:ext uri="{FF2B5EF4-FFF2-40B4-BE49-F238E27FC236}">
                <a16:creationId xmlns:a16="http://schemas.microsoft.com/office/drawing/2014/main" id="{45343A1A-0C8A-DB3A-43CF-3B82D475AFA4}"/>
              </a:ext>
            </a:extLst>
          </p:cNvPr>
          <p:cNvSpPr/>
          <p:nvPr/>
        </p:nvSpPr>
        <p:spPr>
          <a:xfrm flipH="1">
            <a:off x="4745445" y="1228804"/>
            <a:ext cx="1083503" cy="86631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Bent 20">
            <a:extLst>
              <a:ext uri="{FF2B5EF4-FFF2-40B4-BE49-F238E27FC236}">
                <a16:creationId xmlns:a16="http://schemas.microsoft.com/office/drawing/2014/main" id="{08B79B6D-7BF4-1E65-FD73-29CDC779A68D}"/>
              </a:ext>
            </a:extLst>
          </p:cNvPr>
          <p:cNvSpPr/>
          <p:nvPr/>
        </p:nvSpPr>
        <p:spPr>
          <a:xfrm>
            <a:off x="6217136" y="1228803"/>
            <a:ext cx="1029968" cy="866312"/>
          </a:xfrm>
          <a:prstGeom prst="bentArrow">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D64787"/>
              </a:solidFill>
            </a:endParaRPr>
          </a:p>
        </p:txBody>
      </p:sp>
      <p:sp>
        <p:nvSpPr>
          <p:cNvPr id="23" name="Arrow: Bent 22">
            <a:extLst>
              <a:ext uri="{FF2B5EF4-FFF2-40B4-BE49-F238E27FC236}">
                <a16:creationId xmlns:a16="http://schemas.microsoft.com/office/drawing/2014/main" id="{FC3F2C18-7F85-D512-8BB0-555AB629261D}"/>
              </a:ext>
            </a:extLst>
          </p:cNvPr>
          <p:cNvSpPr/>
          <p:nvPr/>
        </p:nvSpPr>
        <p:spPr>
          <a:xfrm flipH="1" flipV="1">
            <a:off x="5119256" y="4064814"/>
            <a:ext cx="1112257" cy="887724"/>
          </a:xfrm>
          <a:prstGeom prst="ben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D64A72A3-D7A6-1BAF-80E1-D2AE56F7346E}"/>
              </a:ext>
            </a:extLst>
          </p:cNvPr>
          <p:cNvSpPr/>
          <p:nvPr/>
        </p:nvSpPr>
        <p:spPr>
          <a:xfrm flipV="1">
            <a:off x="6433716" y="4213406"/>
            <a:ext cx="943704" cy="729574"/>
          </a:xfrm>
          <a:prstGeom prst="ben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28DAFE4B-FBD3-4449-9113-2681DAA7D457}"/>
              </a:ext>
            </a:extLst>
          </p:cNvPr>
          <p:cNvSpPr txBox="1"/>
          <p:nvPr/>
        </p:nvSpPr>
        <p:spPr>
          <a:xfrm>
            <a:off x="-8260" y="5084691"/>
            <a:ext cx="360932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Wingdings"/>
              <a:buChar char="v"/>
            </a:pPr>
            <a:r>
              <a:rPr lang="en-US">
                <a:highlight>
                  <a:srgbClr val="FF0000"/>
                </a:highlight>
                <a:ea typeface="+mn-lt"/>
                <a:cs typeface="+mn-lt"/>
              </a:rPr>
              <a:t>Nomadic Learning</a:t>
            </a:r>
            <a:endParaRPr lang="en-US">
              <a:highlight>
                <a:srgbClr val="FF0000"/>
              </a:highlight>
            </a:endParaRPr>
          </a:p>
          <a:p>
            <a:pPr marL="285750" indent="-285750" algn="ctr">
              <a:buFont typeface="Wingdings"/>
              <a:buChar char="v"/>
            </a:pPr>
            <a:endParaRPr lang="en-US">
              <a:highlight>
                <a:srgbClr val="FF0000"/>
              </a:highlight>
              <a:ea typeface="+mn-lt"/>
              <a:cs typeface="+mn-lt"/>
            </a:endParaRPr>
          </a:p>
          <a:p>
            <a:pPr marL="285750" indent="-285750" algn="ctr">
              <a:buFont typeface="Wingdings"/>
              <a:buChar char="v"/>
            </a:pPr>
            <a:r>
              <a:rPr lang="en-US">
                <a:highlight>
                  <a:srgbClr val="FF0000"/>
                </a:highlight>
                <a:ea typeface="+mn-lt"/>
                <a:cs typeface="+mn-lt"/>
              </a:rPr>
              <a:t>        Flexible Curiculum</a:t>
            </a:r>
            <a:endParaRPr lang="en-US">
              <a:highlight>
                <a:srgbClr val="FF0000"/>
              </a:highlight>
            </a:endParaRPr>
          </a:p>
          <a:p>
            <a:pPr marL="285750" indent="-285750" algn="ctr">
              <a:buFont typeface="Wingdings"/>
              <a:buChar char="v"/>
            </a:pPr>
            <a:endParaRPr lang="en-US">
              <a:highlight>
                <a:srgbClr val="FF0000"/>
              </a:highlight>
              <a:ea typeface="+mn-lt"/>
              <a:cs typeface="+mn-lt"/>
            </a:endParaRPr>
          </a:p>
          <a:p>
            <a:pPr marL="285750" indent="-285750" algn="ctr">
              <a:buFont typeface="Wingdings"/>
              <a:buChar char="v"/>
            </a:pPr>
            <a:r>
              <a:rPr lang="en-US">
                <a:highlight>
                  <a:srgbClr val="FF0000"/>
                </a:highlight>
                <a:ea typeface="+mn-lt"/>
                <a:cs typeface="+mn-lt"/>
              </a:rPr>
              <a:t>             Remote Teachers</a:t>
            </a:r>
            <a:endParaRPr lang="en-US">
              <a:highlight>
                <a:srgbClr val="FF0000"/>
              </a:highlight>
            </a:endParaRPr>
          </a:p>
        </p:txBody>
      </p:sp>
      <p:sp>
        <p:nvSpPr>
          <p:cNvPr id="29" name="TextBox 28">
            <a:extLst>
              <a:ext uri="{FF2B5EF4-FFF2-40B4-BE49-F238E27FC236}">
                <a16:creationId xmlns:a16="http://schemas.microsoft.com/office/drawing/2014/main" id="{7D571DE1-B26A-C9C6-0625-85742EB36C0E}"/>
              </a:ext>
            </a:extLst>
          </p:cNvPr>
          <p:cNvSpPr txBox="1"/>
          <p:nvPr/>
        </p:nvSpPr>
        <p:spPr>
          <a:xfrm>
            <a:off x="-313854" y="718254"/>
            <a:ext cx="258505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r">
              <a:buFont typeface="Wingdings"/>
              <a:buChar char="v"/>
            </a:pPr>
            <a:endParaRPr lang="en-US" dirty="0"/>
          </a:p>
          <a:p>
            <a:pPr marL="285750" indent="-285750" algn="r">
              <a:buFont typeface="Wingdings"/>
              <a:buChar char="v"/>
            </a:pPr>
            <a:r>
              <a:rPr lang="en-US" dirty="0">
                <a:highlight>
                  <a:srgbClr val="00FFFF"/>
                </a:highlight>
              </a:rPr>
              <a:t>       Learning Games</a:t>
            </a:r>
            <a:endParaRPr lang="en-US" dirty="0"/>
          </a:p>
          <a:p>
            <a:pPr marL="285750" indent="-285750" algn="r">
              <a:buFont typeface="Wingdings"/>
              <a:buChar char="v"/>
            </a:pPr>
            <a:endParaRPr lang="en-US" dirty="0"/>
          </a:p>
          <a:p>
            <a:pPr marL="285750" indent="-285750" algn="r">
              <a:buFont typeface="Wingdings"/>
              <a:buChar char="v"/>
            </a:pPr>
            <a:endParaRPr lang="en-US" dirty="0"/>
          </a:p>
          <a:p>
            <a:pPr marL="285750" indent="-285750" algn="r">
              <a:buFont typeface="Wingdings"/>
              <a:buChar char="v"/>
            </a:pPr>
            <a:r>
              <a:rPr lang="en-US" dirty="0">
                <a:highlight>
                  <a:srgbClr val="00FFFF"/>
                </a:highlight>
              </a:rPr>
              <a:t>Interactive Learning</a:t>
            </a:r>
            <a:endParaRPr lang="en-US" dirty="0"/>
          </a:p>
          <a:p>
            <a:pPr marL="285750" indent="-285750" algn="r">
              <a:buFont typeface="Wingdings"/>
              <a:buChar char="v"/>
            </a:pPr>
            <a:endParaRPr lang="en-US" dirty="0"/>
          </a:p>
          <a:p>
            <a:pPr marL="285750" indent="-285750" algn="r">
              <a:buFont typeface="Wingdings"/>
              <a:buChar char="v"/>
            </a:pPr>
            <a:r>
              <a:rPr lang="en-US" dirty="0">
                <a:highlight>
                  <a:srgbClr val="00FFFF"/>
                </a:highlight>
              </a:rPr>
              <a:t>        Digital Learning Tools</a:t>
            </a:r>
            <a:endParaRPr lang="en-US" dirty="0"/>
          </a:p>
        </p:txBody>
      </p:sp>
      <p:sp>
        <p:nvSpPr>
          <p:cNvPr id="31" name="TextBox 30">
            <a:extLst>
              <a:ext uri="{FF2B5EF4-FFF2-40B4-BE49-F238E27FC236}">
                <a16:creationId xmlns:a16="http://schemas.microsoft.com/office/drawing/2014/main" id="{E8FD295A-0F50-58E9-6E85-36BE72EAADD5}"/>
              </a:ext>
            </a:extLst>
          </p:cNvPr>
          <p:cNvSpPr txBox="1"/>
          <p:nvPr/>
        </p:nvSpPr>
        <p:spPr>
          <a:xfrm>
            <a:off x="9419923" y="4692831"/>
            <a:ext cx="501983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highlight>
                  <a:srgbClr val="00FF00"/>
                </a:highlight>
                <a:ea typeface="+mn-lt"/>
                <a:cs typeface="+mn-lt"/>
              </a:rPr>
              <a:t>Holistic Development</a:t>
            </a:r>
            <a:endParaRPr lang="en-US">
              <a:highlight>
                <a:srgbClr val="00FF00"/>
              </a:highlight>
            </a:endParaRPr>
          </a:p>
          <a:p>
            <a:pPr marL="285750" indent="-285750">
              <a:buFont typeface="Wingdings"/>
              <a:buChar char="v"/>
            </a:pPr>
            <a:endParaRPr lang="en-US">
              <a:highlight>
                <a:srgbClr val="00FF00"/>
              </a:highlight>
              <a:ea typeface="+mn-lt"/>
              <a:cs typeface="+mn-lt"/>
            </a:endParaRPr>
          </a:p>
          <a:p>
            <a:pPr marL="285750" indent="-285750">
              <a:buFont typeface="Wingdings"/>
              <a:buChar char="v"/>
            </a:pPr>
            <a:r>
              <a:rPr lang="en-US">
                <a:highlight>
                  <a:srgbClr val="00FF00"/>
                </a:highlight>
                <a:ea typeface="+mn-lt"/>
                <a:cs typeface="+mn-lt"/>
              </a:rPr>
              <a:t>Skill Developement</a:t>
            </a:r>
            <a:endParaRPr lang="en-US">
              <a:highlight>
                <a:srgbClr val="00FF00"/>
              </a:highlight>
            </a:endParaRPr>
          </a:p>
          <a:p>
            <a:pPr marL="285750" indent="-285750">
              <a:buFont typeface="Wingdings"/>
              <a:buChar char="v"/>
            </a:pPr>
            <a:endParaRPr lang="en-US">
              <a:highlight>
                <a:srgbClr val="00FF00"/>
              </a:highlight>
              <a:ea typeface="+mn-lt"/>
              <a:cs typeface="+mn-lt"/>
            </a:endParaRPr>
          </a:p>
          <a:p>
            <a:pPr marL="285750" indent="-285750">
              <a:buFont typeface="Wingdings"/>
              <a:buChar char="v"/>
            </a:pPr>
            <a:r>
              <a:rPr lang="en-US">
                <a:highlight>
                  <a:srgbClr val="00FF00"/>
                </a:highlight>
                <a:ea typeface="+mn-lt"/>
                <a:cs typeface="+mn-lt"/>
              </a:rPr>
              <a:t>Stem Education</a:t>
            </a:r>
            <a:endParaRPr lang="en-US">
              <a:highlight>
                <a:srgbClr val="00FF00"/>
              </a:highlight>
            </a:endParaRPr>
          </a:p>
          <a:p>
            <a:pPr algn="l"/>
            <a:endParaRPr lang="en-US"/>
          </a:p>
        </p:txBody>
      </p:sp>
      <p:sp>
        <p:nvSpPr>
          <p:cNvPr id="33" name="TextBox 32">
            <a:extLst>
              <a:ext uri="{FF2B5EF4-FFF2-40B4-BE49-F238E27FC236}">
                <a16:creationId xmlns:a16="http://schemas.microsoft.com/office/drawing/2014/main" id="{F79240C2-737C-D9A9-3987-9A5440D48313}"/>
              </a:ext>
            </a:extLst>
          </p:cNvPr>
          <p:cNvSpPr txBox="1"/>
          <p:nvPr/>
        </p:nvSpPr>
        <p:spPr>
          <a:xfrm>
            <a:off x="9827995" y="615470"/>
            <a:ext cx="236308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solidFill>
                  <a:schemeClr val="tx2">
                    <a:lumMod val="10000"/>
                    <a:lumOff val="90000"/>
                  </a:schemeClr>
                </a:solidFill>
                <a:highlight>
                  <a:srgbClr val="800000"/>
                </a:highlight>
                <a:ea typeface="+mn-lt"/>
                <a:cs typeface="+mn-lt"/>
              </a:rPr>
              <a:t>Cultural Adaptation</a:t>
            </a:r>
            <a:endParaRPr lang="en-US">
              <a:solidFill>
                <a:schemeClr val="tx2">
                  <a:lumMod val="10000"/>
                  <a:lumOff val="90000"/>
                </a:schemeClr>
              </a:solidFill>
              <a:highlight>
                <a:srgbClr val="800000"/>
              </a:highlight>
            </a:endParaRPr>
          </a:p>
          <a:p>
            <a:pPr marL="285750" indent="-285750">
              <a:buFont typeface="Wingdings"/>
              <a:buChar char="v"/>
            </a:pPr>
            <a:endParaRPr lang="en-US">
              <a:solidFill>
                <a:schemeClr val="tx2">
                  <a:lumMod val="10000"/>
                  <a:lumOff val="90000"/>
                </a:schemeClr>
              </a:solidFill>
              <a:highlight>
                <a:srgbClr val="800000"/>
              </a:highlight>
              <a:ea typeface="+mn-lt"/>
              <a:cs typeface="+mn-lt"/>
            </a:endParaRPr>
          </a:p>
          <a:p>
            <a:pPr marL="285750" indent="-285750">
              <a:buFont typeface="Wingdings"/>
              <a:buChar char="v"/>
            </a:pPr>
            <a:endParaRPr lang="en-US">
              <a:solidFill>
                <a:schemeClr val="tx2">
                  <a:lumMod val="10000"/>
                  <a:lumOff val="90000"/>
                </a:schemeClr>
              </a:solidFill>
              <a:highlight>
                <a:srgbClr val="800000"/>
              </a:highlight>
              <a:ea typeface="+mn-lt"/>
              <a:cs typeface="+mn-lt"/>
            </a:endParaRPr>
          </a:p>
          <a:p>
            <a:pPr marL="285750" indent="-285750">
              <a:buFont typeface="Wingdings"/>
              <a:buChar char="v"/>
            </a:pPr>
            <a:r>
              <a:rPr lang="en-US">
                <a:solidFill>
                  <a:schemeClr val="tx2">
                    <a:lumMod val="10000"/>
                    <a:lumOff val="90000"/>
                  </a:schemeClr>
                </a:solidFill>
                <a:highlight>
                  <a:srgbClr val="800000"/>
                </a:highlight>
                <a:ea typeface="+mn-lt"/>
                <a:cs typeface="+mn-lt"/>
              </a:rPr>
              <a:t>Community Engagement</a:t>
            </a:r>
            <a:endParaRPr lang="en-US">
              <a:solidFill>
                <a:schemeClr val="tx2">
                  <a:lumMod val="10000"/>
                  <a:lumOff val="90000"/>
                </a:schemeClr>
              </a:solidFill>
              <a:highlight>
                <a:srgbClr val="800000"/>
              </a:highlight>
            </a:endParaRPr>
          </a:p>
          <a:p>
            <a:pPr marL="285750" indent="-285750">
              <a:buFont typeface="Wingdings"/>
              <a:buChar char="v"/>
            </a:pPr>
            <a:endParaRPr lang="en-US">
              <a:solidFill>
                <a:schemeClr val="tx2">
                  <a:lumMod val="10000"/>
                  <a:lumOff val="90000"/>
                </a:schemeClr>
              </a:solidFill>
              <a:highlight>
                <a:srgbClr val="800000"/>
              </a:highlight>
              <a:ea typeface="+mn-lt"/>
              <a:cs typeface="+mn-lt"/>
            </a:endParaRPr>
          </a:p>
          <a:p>
            <a:pPr marL="285750" indent="-285750">
              <a:buFont typeface="Wingdings"/>
              <a:buChar char="v"/>
            </a:pPr>
            <a:endParaRPr lang="en-US">
              <a:solidFill>
                <a:schemeClr val="tx2">
                  <a:lumMod val="10000"/>
                  <a:lumOff val="90000"/>
                </a:schemeClr>
              </a:solidFill>
              <a:highlight>
                <a:srgbClr val="800000"/>
              </a:highlight>
              <a:ea typeface="+mn-lt"/>
              <a:cs typeface="+mn-lt"/>
            </a:endParaRPr>
          </a:p>
          <a:p>
            <a:pPr marL="285750" indent="-285750">
              <a:buFont typeface="Wingdings"/>
              <a:buChar char="v"/>
            </a:pPr>
            <a:r>
              <a:rPr lang="en-US" err="1">
                <a:solidFill>
                  <a:schemeClr val="tx2">
                    <a:lumMod val="10000"/>
                    <a:lumOff val="90000"/>
                  </a:schemeClr>
                </a:solidFill>
                <a:highlight>
                  <a:srgbClr val="800000"/>
                </a:highlight>
                <a:ea typeface="+mn-lt"/>
                <a:cs typeface="+mn-lt"/>
              </a:rPr>
              <a:t>Enclusive Education</a:t>
            </a:r>
            <a:endParaRPr lang="en-US">
              <a:solidFill>
                <a:schemeClr val="tx2">
                  <a:lumMod val="10000"/>
                  <a:lumOff val="90000"/>
                </a:schemeClr>
              </a:solidFill>
              <a:highlight>
                <a:srgbClr val="800000"/>
              </a:highlight>
            </a:endParaRPr>
          </a:p>
          <a:p>
            <a:pPr algn="l"/>
            <a:endParaRPr lang="en-US"/>
          </a:p>
        </p:txBody>
      </p:sp>
      <p:sp>
        <p:nvSpPr>
          <p:cNvPr id="35" name="Arrow: Bent 34">
            <a:extLst>
              <a:ext uri="{FF2B5EF4-FFF2-40B4-BE49-F238E27FC236}">
                <a16:creationId xmlns:a16="http://schemas.microsoft.com/office/drawing/2014/main" id="{87E40C88-7262-9BC6-B708-B186D2C7279B}"/>
              </a:ext>
            </a:extLst>
          </p:cNvPr>
          <p:cNvSpPr/>
          <p:nvPr/>
        </p:nvSpPr>
        <p:spPr>
          <a:xfrm flipV="1">
            <a:off x="8445626" y="5660700"/>
            <a:ext cx="900572" cy="628932"/>
          </a:xfrm>
          <a:prstGeom prst="ben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row: Right 36">
            <a:extLst>
              <a:ext uri="{FF2B5EF4-FFF2-40B4-BE49-F238E27FC236}">
                <a16:creationId xmlns:a16="http://schemas.microsoft.com/office/drawing/2014/main" id="{89D6BC1F-6857-FA36-6DD0-CB963B5954D8}"/>
              </a:ext>
            </a:extLst>
          </p:cNvPr>
          <p:cNvSpPr/>
          <p:nvPr/>
        </p:nvSpPr>
        <p:spPr>
          <a:xfrm>
            <a:off x="8847108" y="5201368"/>
            <a:ext cx="502489" cy="466187"/>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6F4023D1-F6AE-9758-F5E3-02C3A698D974}"/>
              </a:ext>
            </a:extLst>
          </p:cNvPr>
          <p:cNvSpPr/>
          <p:nvPr/>
        </p:nvSpPr>
        <p:spPr>
          <a:xfrm>
            <a:off x="8847108" y="4597519"/>
            <a:ext cx="502489" cy="466187"/>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Bent 40">
            <a:extLst>
              <a:ext uri="{FF2B5EF4-FFF2-40B4-BE49-F238E27FC236}">
                <a16:creationId xmlns:a16="http://schemas.microsoft.com/office/drawing/2014/main" id="{DC7F4A77-CCA0-888A-381C-5BAC68D98633}"/>
              </a:ext>
            </a:extLst>
          </p:cNvPr>
          <p:cNvSpPr/>
          <p:nvPr/>
        </p:nvSpPr>
        <p:spPr>
          <a:xfrm>
            <a:off x="9063852" y="553068"/>
            <a:ext cx="843063" cy="564388"/>
          </a:xfrm>
          <a:prstGeom prst="bentArrow">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D64787"/>
              </a:solidFill>
            </a:endParaRPr>
          </a:p>
        </p:txBody>
      </p:sp>
      <p:sp>
        <p:nvSpPr>
          <p:cNvPr id="43" name="Arrow: Right 42">
            <a:extLst>
              <a:ext uri="{FF2B5EF4-FFF2-40B4-BE49-F238E27FC236}">
                <a16:creationId xmlns:a16="http://schemas.microsoft.com/office/drawing/2014/main" id="{ECB9C75D-449B-BE06-BC11-C2DB08E4604E}"/>
              </a:ext>
            </a:extLst>
          </p:cNvPr>
          <p:cNvSpPr/>
          <p:nvPr/>
        </p:nvSpPr>
        <p:spPr>
          <a:xfrm>
            <a:off x="9062768" y="1549519"/>
            <a:ext cx="646262" cy="451810"/>
          </a:xfrm>
          <a:prstGeom prst="rightArrow">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AC09EEC5-9A38-A681-B5D4-CB467D0CB98A}"/>
              </a:ext>
            </a:extLst>
          </p:cNvPr>
          <p:cNvSpPr/>
          <p:nvPr/>
        </p:nvSpPr>
        <p:spPr>
          <a:xfrm>
            <a:off x="9062768" y="2268386"/>
            <a:ext cx="646263" cy="466187"/>
          </a:xfrm>
          <a:prstGeom prst="rightArrow">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Bent 46">
            <a:extLst>
              <a:ext uri="{FF2B5EF4-FFF2-40B4-BE49-F238E27FC236}">
                <a16:creationId xmlns:a16="http://schemas.microsoft.com/office/drawing/2014/main" id="{153A6621-8FCB-C322-FA15-5D3E2F2533B1}"/>
              </a:ext>
            </a:extLst>
          </p:cNvPr>
          <p:cNvSpPr/>
          <p:nvPr/>
        </p:nvSpPr>
        <p:spPr>
          <a:xfrm rot="-16200000" flipV="1">
            <a:off x="2018947" y="3906664"/>
            <a:ext cx="742421" cy="1304670"/>
          </a:xfrm>
          <a:prstGeom prst="ben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Bent 48">
            <a:extLst>
              <a:ext uri="{FF2B5EF4-FFF2-40B4-BE49-F238E27FC236}">
                <a16:creationId xmlns:a16="http://schemas.microsoft.com/office/drawing/2014/main" id="{07219772-8552-0337-3337-647A916DAD7E}"/>
              </a:ext>
            </a:extLst>
          </p:cNvPr>
          <p:cNvSpPr/>
          <p:nvPr/>
        </p:nvSpPr>
        <p:spPr>
          <a:xfrm flipH="1" flipV="1">
            <a:off x="3695897" y="5689455"/>
            <a:ext cx="695315" cy="772706"/>
          </a:xfrm>
          <a:prstGeom prst="ben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Arrow: Bent 50">
            <a:extLst>
              <a:ext uri="{FF2B5EF4-FFF2-40B4-BE49-F238E27FC236}">
                <a16:creationId xmlns:a16="http://schemas.microsoft.com/office/drawing/2014/main" id="{67B23149-54D9-FA93-639E-D4E9B29672A3}"/>
              </a:ext>
            </a:extLst>
          </p:cNvPr>
          <p:cNvSpPr/>
          <p:nvPr/>
        </p:nvSpPr>
        <p:spPr>
          <a:xfrm flipH="1" flipV="1">
            <a:off x="3207066" y="5430663"/>
            <a:ext cx="709692" cy="470782"/>
          </a:xfrm>
          <a:prstGeom prst="ben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Arrow: Bent 52">
            <a:extLst>
              <a:ext uri="{FF2B5EF4-FFF2-40B4-BE49-F238E27FC236}">
                <a16:creationId xmlns:a16="http://schemas.microsoft.com/office/drawing/2014/main" id="{50A67B5A-2E41-FA15-46B0-FFC68751C9EC}"/>
              </a:ext>
            </a:extLst>
          </p:cNvPr>
          <p:cNvSpPr/>
          <p:nvPr/>
        </p:nvSpPr>
        <p:spPr>
          <a:xfrm rot="16200000" flipH="1">
            <a:off x="2071255" y="-7652"/>
            <a:ext cx="422146" cy="1542051"/>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Bent 54">
            <a:extLst>
              <a:ext uri="{FF2B5EF4-FFF2-40B4-BE49-F238E27FC236}">
                <a16:creationId xmlns:a16="http://schemas.microsoft.com/office/drawing/2014/main" id="{E6C108F3-C503-9798-04E3-C80CF455B793}"/>
              </a:ext>
            </a:extLst>
          </p:cNvPr>
          <p:cNvSpPr/>
          <p:nvPr/>
        </p:nvSpPr>
        <p:spPr>
          <a:xfrm flipH="1" flipV="1">
            <a:off x="2272539" y="2497681"/>
            <a:ext cx="1054747" cy="398895"/>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Right 56">
            <a:extLst>
              <a:ext uri="{FF2B5EF4-FFF2-40B4-BE49-F238E27FC236}">
                <a16:creationId xmlns:a16="http://schemas.microsoft.com/office/drawing/2014/main" id="{A43FE4FC-8B8C-E971-7ED1-933CD70725AA}"/>
              </a:ext>
            </a:extLst>
          </p:cNvPr>
          <p:cNvSpPr/>
          <p:nvPr/>
        </p:nvSpPr>
        <p:spPr>
          <a:xfrm flipH="1">
            <a:off x="2275935" y="1492009"/>
            <a:ext cx="561435" cy="538074"/>
          </a:xfrm>
          <a:prstGeom prst="right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24DE943F-077C-EB43-94CF-4155A0FA7829}"/>
                  </a:ext>
                </a:extLst>
              </p14:cNvPr>
              <p14:cNvContentPartPr/>
              <p14:nvPr/>
            </p14:nvContentPartPr>
            <p14:xfrm>
              <a:off x="4079551" y="2268972"/>
              <a:ext cx="70920" cy="1931400"/>
            </p14:xfrm>
          </p:contentPart>
        </mc:Choice>
        <mc:Fallback xmlns="">
          <p:pic>
            <p:nvPicPr>
              <p:cNvPr id="9" name="Ink 8">
                <a:extLst>
                  <a:ext uri="{FF2B5EF4-FFF2-40B4-BE49-F238E27FC236}">
                    <a16:creationId xmlns:a16="http://schemas.microsoft.com/office/drawing/2014/main" id="{24DE943F-077C-EB43-94CF-4155A0FA7829}"/>
                  </a:ext>
                </a:extLst>
              </p:cNvPr>
              <p:cNvPicPr/>
              <p:nvPr/>
            </p:nvPicPr>
            <p:blipFill>
              <a:blip r:embed="rId9"/>
              <a:stretch>
                <a:fillRect/>
              </a:stretch>
            </p:blipFill>
            <p:spPr>
              <a:xfrm>
                <a:off x="4016911" y="2206332"/>
                <a:ext cx="196560" cy="2057040"/>
              </a:xfrm>
              <a:prstGeom prst="rect">
                <a:avLst/>
              </a:prstGeom>
            </p:spPr>
          </p:pic>
        </mc:Fallback>
      </mc:AlternateContent>
      <p:pic>
        <p:nvPicPr>
          <p:cNvPr id="15" name="Content Placeholder 15">
            <a:extLst>
              <a:ext uri="{FF2B5EF4-FFF2-40B4-BE49-F238E27FC236}">
                <a16:creationId xmlns:a16="http://schemas.microsoft.com/office/drawing/2014/main" id="{82C2E677-33D8-8C51-94C8-9E4302315524}"/>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a:stretch/>
        </p:blipFill>
        <p:spPr>
          <a:xfrm>
            <a:off x="4565174" y="2146206"/>
            <a:ext cx="2792281" cy="1838916"/>
          </a:xfrm>
          <a:prstGeom prst="rect">
            <a:avLst/>
          </a:prstGeom>
        </p:spPr>
      </p:pic>
      <p:pic>
        <p:nvPicPr>
          <p:cNvPr id="2" name="Picture 1">
            <a:extLst>
              <a:ext uri="{FF2B5EF4-FFF2-40B4-BE49-F238E27FC236}">
                <a16:creationId xmlns:a16="http://schemas.microsoft.com/office/drawing/2014/main" id="{B7A73865-3EF3-523F-5E2E-14F0BDEEE2D9}"/>
              </a:ext>
            </a:extLst>
          </p:cNvPr>
          <p:cNvPicPr>
            <a:picLocks noChangeAspect="1"/>
          </p:cNvPicPr>
          <p:nvPr/>
        </p:nvPicPr>
        <p:blipFill>
          <a:blip r:embed="rId12">
            <a:alphaModFix amt="50000"/>
            <a:extLst>
              <a:ext uri="{28A0092B-C50C-407E-A947-70E740481C1C}">
                <a14:useLocalDpi xmlns:a14="http://schemas.microsoft.com/office/drawing/2010/main" val="0"/>
              </a:ext>
            </a:extLst>
          </a:blip>
          <a:stretch>
            <a:fillRect/>
          </a:stretch>
        </p:blipFill>
        <p:spPr>
          <a:xfrm>
            <a:off x="11134810" y="0"/>
            <a:ext cx="1056272" cy="942402"/>
          </a:xfrm>
          <a:prstGeom prst="rect">
            <a:avLst/>
          </a:prstGeom>
        </p:spPr>
      </p:pic>
      <p:pic>
        <p:nvPicPr>
          <p:cNvPr id="4" name="Picture 3">
            <a:extLst>
              <a:ext uri="{FF2B5EF4-FFF2-40B4-BE49-F238E27FC236}">
                <a16:creationId xmlns:a16="http://schemas.microsoft.com/office/drawing/2014/main" id="{5C364E35-2306-4D34-09BD-EAD14453CD92}"/>
              </a:ext>
            </a:extLst>
          </p:cNvPr>
          <p:cNvPicPr>
            <a:picLocks noChangeAspect="1"/>
          </p:cNvPicPr>
          <p:nvPr/>
        </p:nvPicPr>
        <p:blipFill>
          <a:blip r:embed="rId13">
            <a:alphaModFix amt="50000"/>
            <a:extLst>
              <a:ext uri="{28A0092B-C50C-407E-A947-70E740481C1C}">
                <a14:useLocalDpi xmlns:a14="http://schemas.microsoft.com/office/drawing/2010/main" val="0"/>
              </a:ext>
            </a:extLst>
          </a:blip>
          <a:stretch>
            <a:fillRect/>
          </a:stretch>
        </p:blipFill>
        <p:spPr>
          <a:xfrm>
            <a:off x="121060" y="43374"/>
            <a:ext cx="1009650" cy="947737"/>
          </a:xfrm>
          <a:prstGeom prst="rect">
            <a:avLst/>
          </a:prstGeom>
        </p:spPr>
      </p:pic>
    </p:spTree>
    <p:extLst>
      <p:ext uri="{BB962C8B-B14F-4D97-AF65-F5344CB8AC3E}">
        <p14:creationId xmlns:p14="http://schemas.microsoft.com/office/powerpoint/2010/main" val="3219309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AD2A9-78CD-1C98-80AF-19639E586864}"/>
              </a:ext>
            </a:extLst>
          </p:cNvPr>
          <p:cNvSpPr>
            <a:spLocks noGrp="1"/>
          </p:cNvSpPr>
          <p:nvPr>
            <p:ph type="title"/>
          </p:nvPr>
        </p:nvSpPr>
        <p:spPr>
          <a:xfrm>
            <a:off x="969423" y="-28983"/>
            <a:ext cx="10234373" cy="1321279"/>
          </a:xfrm>
        </p:spPr>
        <p:txBody>
          <a:bodyPr/>
          <a:lstStyle/>
          <a:p>
            <a:r>
              <a:rPr lang="en-US" b="1" dirty="0"/>
              <a:t>MATRIX TABLE</a:t>
            </a:r>
            <a:endParaRPr lang="en-IN" b="1" dirty="0"/>
          </a:p>
        </p:txBody>
      </p:sp>
      <p:graphicFrame>
        <p:nvGraphicFramePr>
          <p:cNvPr id="4" name="Content Placeholder 3">
            <a:extLst>
              <a:ext uri="{FF2B5EF4-FFF2-40B4-BE49-F238E27FC236}">
                <a16:creationId xmlns:a16="http://schemas.microsoft.com/office/drawing/2014/main" id="{8B2ACE7F-4ED8-5F9D-E749-5C0C8CD6401E}"/>
              </a:ext>
            </a:extLst>
          </p:cNvPr>
          <p:cNvGraphicFramePr>
            <a:graphicFrameLocks noGrp="1"/>
          </p:cNvGraphicFramePr>
          <p:nvPr>
            <p:ph idx="1"/>
            <p:extLst>
              <p:ext uri="{D42A27DB-BD31-4B8C-83A1-F6EECF244321}">
                <p14:modId xmlns:p14="http://schemas.microsoft.com/office/powerpoint/2010/main" val="1533013834"/>
              </p:ext>
            </p:extLst>
          </p:nvPr>
        </p:nvGraphicFramePr>
        <p:xfrm>
          <a:off x="0" y="631657"/>
          <a:ext cx="12191999" cy="7806050"/>
        </p:xfrm>
        <a:graphic>
          <a:graphicData uri="http://schemas.openxmlformats.org/drawingml/2006/table">
            <a:tbl>
              <a:tblPr firstRow="1" bandRow="1">
                <a:tableStyleId>{5C22544A-7EE6-4342-B048-85BDC9FD1C3A}</a:tableStyleId>
              </a:tblPr>
              <a:tblGrid>
                <a:gridCol w="1253785">
                  <a:extLst>
                    <a:ext uri="{9D8B030D-6E8A-4147-A177-3AD203B41FA5}">
                      <a16:colId xmlns:a16="http://schemas.microsoft.com/office/drawing/2014/main" val="1174838319"/>
                    </a:ext>
                  </a:extLst>
                </a:gridCol>
                <a:gridCol w="2534111">
                  <a:extLst>
                    <a:ext uri="{9D8B030D-6E8A-4147-A177-3AD203B41FA5}">
                      <a16:colId xmlns:a16="http://schemas.microsoft.com/office/drawing/2014/main" val="2543217330"/>
                    </a:ext>
                  </a:extLst>
                </a:gridCol>
                <a:gridCol w="2625262">
                  <a:extLst>
                    <a:ext uri="{9D8B030D-6E8A-4147-A177-3AD203B41FA5}">
                      <a16:colId xmlns:a16="http://schemas.microsoft.com/office/drawing/2014/main" val="3120066541"/>
                    </a:ext>
                  </a:extLst>
                </a:gridCol>
                <a:gridCol w="2858790">
                  <a:extLst>
                    <a:ext uri="{9D8B030D-6E8A-4147-A177-3AD203B41FA5}">
                      <a16:colId xmlns:a16="http://schemas.microsoft.com/office/drawing/2014/main" val="1475841256"/>
                    </a:ext>
                  </a:extLst>
                </a:gridCol>
                <a:gridCol w="2920051">
                  <a:extLst>
                    <a:ext uri="{9D8B030D-6E8A-4147-A177-3AD203B41FA5}">
                      <a16:colId xmlns:a16="http://schemas.microsoft.com/office/drawing/2014/main" val="163607971"/>
                    </a:ext>
                  </a:extLst>
                </a:gridCol>
              </a:tblGrid>
              <a:tr h="782351">
                <a:tc>
                  <a:txBody>
                    <a:bodyPr/>
                    <a:lstStyle/>
                    <a:p>
                      <a:r>
                        <a:rPr lang="en-US"/>
                        <a:t>CATEGO-RIES</a:t>
                      </a:r>
                      <a:endParaRPr lang="en-IN"/>
                    </a:p>
                  </a:txBody>
                  <a:tcPr marL="118497" marR="118497"/>
                </a:tc>
                <a:tc>
                  <a:txBody>
                    <a:bodyPr/>
                    <a:lstStyle/>
                    <a:p>
                      <a:r>
                        <a:rPr lang="en-US" dirty="0"/>
                        <a:t>USER-CENTERED DESIGN</a:t>
                      </a:r>
                      <a:endParaRPr lang="en-IN" dirty="0"/>
                    </a:p>
                  </a:txBody>
                  <a:tcPr marL="118497" marR="118497"/>
                </a:tc>
                <a:tc>
                  <a:txBody>
                    <a:bodyPr/>
                    <a:lstStyle/>
                    <a:p>
                      <a:r>
                        <a:rPr lang="en-US" dirty="0"/>
                        <a:t>LEARNING AWARENESS AND SUPPORT</a:t>
                      </a:r>
                      <a:endParaRPr lang="en-IN" dirty="0"/>
                    </a:p>
                  </a:txBody>
                  <a:tcPr marL="118497" marR="118497"/>
                </a:tc>
                <a:tc>
                  <a:txBody>
                    <a:bodyPr/>
                    <a:lstStyle/>
                    <a:p>
                      <a:r>
                        <a:rPr lang="en-US"/>
                        <a:t>INNOVATIVE SOLUTION</a:t>
                      </a:r>
                      <a:endParaRPr lang="en-IN"/>
                    </a:p>
                  </a:txBody>
                  <a:tcPr marL="118497" marR="118497"/>
                </a:tc>
                <a:tc>
                  <a:txBody>
                    <a:bodyPr/>
                    <a:lstStyle/>
                    <a:p>
                      <a:r>
                        <a:rPr lang="en-US" dirty="0"/>
                        <a:t>DATA AND ACCESSIBILITY</a:t>
                      </a:r>
                      <a:endParaRPr lang="en-IN" dirty="0"/>
                    </a:p>
                  </a:txBody>
                  <a:tcPr marL="118497" marR="118497"/>
                </a:tc>
                <a:extLst>
                  <a:ext uri="{0D108BD9-81ED-4DB2-BD59-A6C34878D82A}">
                    <a16:rowId xmlns:a16="http://schemas.microsoft.com/office/drawing/2014/main" val="3551322562"/>
                  </a:ext>
                </a:extLst>
              </a:tr>
              <a:tr h="782351">
                <a:tc>
                  <a:txBody>
                    <a:bodyPr/>
                    <a:lstStyle/>
                    <a:p>
                      <a:r>
                        <a:rPr lang="en-US"/>
                        <a:t>WHO</a:t>
                      </a:r>
                      <a:endParaRPr lang="en-IN"/>
                    </a:p>
                  </a:txBody>
                  <a:tcPr marL="118497" marR="118497"/>
                </a:tc>
                <a:tc>
                  <a:txBody>
                    <a:bodyPr/>
                    <a:lstStyle/>
                    <a:p>
                      <a:pPr marL="0" lvl="0" indent="0" algn="l">
                        <a:lnSpc>
                          <a:spcPct val="100000"/>
                        </a:lnSpc>
                        <a:spcBef>
                          <a:spcPct val="0"/>
                        </a:spcBef>
                        <a:spcAft>
                          <a:spcPct val="0"/>
                        </a:spcAft>
                        <a:buNone/>
                      </a:pPr>
                      <a:r>
                        <a:rPr lang="en-US" dirty="0"/>
                        <a:t>Nomad children, Education specialists </a:t>
                      </a:r>
                    </a:p>
                  </a:txBody>
                  <a:tcPr marL="118497" marR="118497"/>
                </a:tc>
                <a:tc>
                  <a:txBody>
                    <a:bodyPr/>
                    <a:lstStyle/>
                    <a:p>
                      <a:pPr marL="0" lvl="0" indent="0" algn="l">
                        <a:lnSpc>
                          <a:spcPct val="100000"/>
                        </a:lnSpc>
                        <a:spcBef>
                          <a:spcPct val="0"/>
                        </a:spcBef>
                        <a:spcAft>
                          <a:spcPct val="0"/>
                        </a:spcAft>
                        <a:buNone/>
                      </a:pPr>
                      <a:r>
                        <a:rPr lang="en-US"/>
                        <a:t>Nomadic children, families, educators, community leaders</a:t>
                      </a:r>
                    </a:p>
                  </a:txBody>
                  <a:tcPr marL="118497" marR="118497"/>
                </a:tc>
                <a:tc>
                  <a:txBody>
                    <a:bodyPr/>
                    <a:lstStyle/>
                    <a:p>
                      <a:pPr marL="0" lvl="0" indent="0" algn="l">
                        <a:lnSpc>
                          <a:spcPct val="100000"/>
                        </a:lnSpc>
                        <a:spcBef>
                          <a:spcPct val="0"/>
                        </a:spcBef>
                        <a:spcAft>
                          <a:spcPct val="0"/>
                        </a:spcAft>
                        <a:buNone/>
                      </a:pPr>
                      <a:r>
                        <a:rPr lang="en-US"/>
                        <a:t>Nomadic children, families, local elders, cultural leaders </a:t>
                      </a:r>
                    </a:p>
                  </a:txBody>
                  <a:tcPr marL="118497" marR="118497"/>
                </a:tc>
                <a:tc>
                  <a:txBody>
                    <a:bodyPr/>
                    <a:lstStyle/>
                    <a:p>
                      <a:pPr marL="0" lvl="0" indent="0" algn="l">
                        <a:lnSpc>
                          <a:spcPct val="100000"/>
                        </a:lnSpc>
                        <a:spcBef>
                          <a:spcPct val="0"/>
                        </a:spcBef>
                        <a:spcAft>
                          <a:spcPct val="0"/>
                        </a:spcAft>
                        <a:buNone/>
                      </a:pPr>
                      <a:r>
                        <a:rPr lang="en-US"/>
                        <a:t>Nomad children, Educators, Family, Parent, Community</a:t>
                      </a:r>
                    </a:p>
                  </a:txBody>
                  <a:tcPr marL="118497" marR="118497"/>
                </a:tc>
                <a:extLst>
                  <a:ext uri="{0D108BD9-81ED-4DB2-BD59-A6C34878D82A}">
                    <a16:rowId xmlns:a16="http://schemas.microsoft.com/office/drawing/2014/main" val="2574002117"/>
                  </a:ext>
                </a:extLst>
              </a:tr>
              <a:tr h="1251762">
                <a:tc>
                  <a:txBody>
                    <a:bodyPr/>
                    <a:lstStyle/>
                    <a:p>
                      <a:r>
                        <a:rPr lang="en-US"/>
                        <a:t>WHAT</a:t>
                      </a:r>
                      <a:endParaRPr lang="en-IN"/>
                    </a:p>
                  </a:txBody>
                  <a:tcPr marL="118497" marR="118497"/>
                </a:tc>
                <a:tc>
                  <a:txBody>
                    <a:bodyPr/>
                    <a:lstStyle/>
                    <a:p>
                      <a:pPr marL="0" lvl="0" indent="0" algn="l">
                        <a:lnSpc>
                          <a:spcPct val="100000"/>
                        </a:lnSpc>
                        <a:spcBef>
                          <a:spcPct val="0"/>
                        </a:spcBef>
                        <a:spcAft>
                          <a:spcPct val="0"/>
                        </a:spcAft>
                        <a:buNone/>
                      </a:pPr>
                      <a:r>
                        <a:rPr lang="en-US"/>
                        <a:t>Blended learning, Project based learning, experiential learning</a:t>
                      </a:r>
                    </a:p>
                  </a:txBody>
                  <a:tcPr marL="118497" marR="118497"/>
                </a:tc>
                <a:tc>
                  <a:txBody>
                    <a:bodyPr/>
                    <a:lstStyle/>
                    <a:p>
                      <a:pPr marL="0" lvl="0" indent="0" algn="l">
                        <a:lnSpc>
                          <a:spcPct val="100000"/>
                        </a:lnSpc>
                        <a:spcBef>
                          <a:spcPct val="0"/>
                        </a:spcBef>
                        <a:spcAft>
                          <a:spcPct val="0"/>
                        </a:spcAft>
                        <a:buNone/>
                      </a:pPr>
                      <a:r>
                        <a:rPr lang="en-US"/>
                        <a:t>Flexible curriculum, Portable materials, Adaptive schedules</a:t>
                      </a:r>
                    </a:p>
                  </a:txBody>
                  <a:tcPr marL="118497" marR="118497"/>
                </a:tc>
                <a:tc>
                  <a:txBody>
                    <a:bodyPr/>
                    <a:lstStyle/>
                    <a:p>
                      <a:pPr marL="0" lvl="0" indent="0" algn="l">
                        <a:lnSpc>
                          <a:spcPct val="100000"/>
                        </a:lnSpc>
                        <a:spcBef>
                          <a:spcPct val="0"/>
                        </a:spcBef>
                        <a:spcAft>
                          <a:spcPct val="0"/>
                        </a:spcAft>
                        <a:buNone/>
                      </a:pPr>
                      <a:r>
                        <a:rPr lang="en-US"/>
                        <a:t>Local languages, Traditional craft, stories, cultural Projects </a:t>
                      </a:r>
                    </a:p>
                    <a:p>
                      <a:pPr lvl="0">
                        <a:buNone/>
                      </a:pPr>
                      <a:endParaRPr lang="en-IN"/>
                    </a:p>
                  </a:txBody>
                  <a:tcPr marL="118497" marR="118497"/>
                </a:tc>
                <a:tc>
                  <a:txBody>
                    <a:bodyPr/>
                    <a:lstStyle/>
                    <a:p>
                      <a:pPr marL="0" lvl="0" indent="0" algn="l">
                        <a:lnSpc>
                          <a:spcPct val="100000"/>
                        </a:lnSpc>
                        <a:spcBef>
                          <a:spcPct val="0"/>
                        </a:spcBef>
                        <a:spcAft>
                          <a:spcPct val="0"/>
                        </a:spcAft>
                        <a:buNone/>
                      </a:pPr>
                      <a:r>
                        <a:rPr lang="en-US"/>
                        <a:t> Curriculum containing academic life skills and social development</a:t>
                      </a:r>
                    </a:p>
                    <a:p>
                      <a:pPr lvl="0">
                        <a:buNone/>
                      </a:pPr>
                      <a:endParaRPr lang="en-IN"/>
                    </a:p>
                  </a:txBody>
                  <a:tcPr marL="118497" marR="118497"/>
                </a:tc>
                <a:extLst>
                  <a:ext uri="{0D108BD9-81ED-4DB2-BD59-A6C34878D82A}">
                    <a16:rowId xmlns:a16="http://schemas.microsoft.com/office/drawing/2014/main" val="2573565716"/>
                  </a:ext>
                </a:extLst>
              </a:tr>
              <a:tr h="1017057">
                <a:tc>
                  <a:txBody>
                    <a:bodyPr/>
                    <a:lstStyle/>
                    <a:p>
                      <a:r>
                        <a:rPr lang="en-US" dirty="0"/>
                        <a:t>WHY</a:t>
                      </a:r>
                      <a:endParaRPr lang="en-IN" dirty="0"/>
                    </a:p>
                  </a:txBody>
                  <a:tcPr marL="118497" marR="118497"/>
                </a:tc>
                <a:tc>
                  <a:txBody>
                    <a:bodyPr/>
                    <a:lstStyle/>
                    <a:p>
                      <a:pPr marL="0" lvl="0" indent="0" algn="l">
                        <a:lnSpc>
                          <a:spcPct val="100000"/>
                        </a:lnSpc>
                        <a:spcBef>
                          <a:spcPct val="0"/>
                        </a:spcBef>
                        <a:spcAft>
                          <a:spcPct val="0"/>
                        </a:spcAft>
                        <a:buNone/>
                      </a:pPr>
                      <a:r>
                        <a:rPr lang="en-US"/>
                        <a:t>To Provide engaging, relevant education</a:t>
                      </a:r>
                    </a:p>
                  </a:txBody>
                  <a:tcPr marL="118497" marR="118497"/>
                </a:tc>
                <a:tc>
                  <a:txBody>
                    <a:bodyPr/>
                    <a:lstStyle/>
                    <a:p>
                      <a:pPr marL="0" lvl="0" indent="0" algn="l">
                        <a:lnSpc>
                          <a:spcPct val="100000"/>
                        </a:lnSpc>
                        <a:spcBef>
                          <a:spcPct val="0"/>
                        </a:spcBef>
                        <a:spcAft>
                          <a:spcPct val="0"/>
                        </a:spcAft>
                        <a:buNone/>
                      </a:pPr>
                      <a:r>
                        <a:rPr lang="en-US"/>
                        <a:t> To ensure Accessibility and effectiveness</a:t>
                      </a:r>
                    </a:p>
                  </a:txBody>
                  <a:tcPr marL="118497" marR="118497"/>
                </a:tc>
                <a:tc>
                  <a:txBody>
                    <a:bodyPr/>
                    <a:lstStyle/>
                    <a:p>
                      <a:pPr marL="0" lvl="0" indent="0" algn="l">
                        <a:lnSpc>
                          <a:spcPct val="100000"/>
                        </a:lnSpc>
                        <a:spcBef>
                          <a:spcPct val="0"/>
                        </a:spcBef>
                        <a:spcAft>
                          <a:spcPct val="0"/>
                        </a:spcAft>
                        <a:buNone/>
                      </a:pPr>
                      <a:r>
                        <a:rPr lang="en-US"/>
                        <a:t>To respect and integrate cultural Identity</a:t>
                      </a:r>
                    </a:p>
                    <a:p>
                      <a:pPr lvl="0">
                        <a:buNone/>
                      </a:pPr>
                      <a:endParaRPr lang="en-IN"/>
                    </a:p>
                  </a:txBody>
                  <a:tcPr marL="118497" marR="118497"/>
                </a:tc>
                <a:tc>
                  <a:txBody>
                    <a:bodyPr/>
                    <a:lstStyle/>
                    <a:p>
                      <a:pPr marL="0" lvl="0" indent="0" algn="l">
                        <a:lnSpc>
                          <a:spcPct val="100000"/>
                        </a:lnSpc>
                        <a:spcBef>
                          <a:spcPct val="0"/>
                        </a:spcBef>
                        <a:spcAft>
                          <a:spcPct val="0"/>
                        </a:spcAft>
                        <a:buNone/>
                      </a:pPr>
                      <a:r>
                        <a:rPr lang="en-US"/>
                        <a:t>To Provide Holistic education</a:t>
                      </a:r>
                    </a:p>
                  </a:txBody>
                  <a:tcPr marL="118497" marR="118497"/>
                </a:tc>
                <a:extLst>
                  <a:ext uri="{0D108BD9-81ED-4DB2-BD59-A6C34878D82A}">
                    <a16:rowId xmlns:a16="http://schemas.microsoft.com/office/drawing/2014/main" val="4118661021"/>
                  </a:ext>
                </a:extLst>
              </a:tr>
              <a:tr h="782351">
                <a:tc>
                  <a:txBody>
                    <a:bodyPr/>
                    <a:lstStyle/>
                    <a:p>
                      <a:r>
                        <a:rPr lang="en-US"/>
                        <a:t>WHEN</a:t>
                      </a:r>
                      <a:endParaRPr lang="en-IN"/>
                    </a:p>
                  </a:txBody>
                  <a:tcPr marL="118497" marR="118497"/>
                </a:tc>
                <a:tc>
                  <a:txBody>
                    <a:bodyPr/>
                    <a:lstStyle/>
                    <a:p>
                      <a:pPr marL="0" lvl="0" indent="0" algn="l">
                        <a:lnSpc>
                          <a:spcPct val="100000"/>
                        </a:lnSpc>
                        <a:spcBef>
                          <a:spcPct val="0"/>
                        </a:spcBef>
                        <a:spcAft>
                          <a:spcPct val="0"/>
                        </a:spcAft>
                        <a:buNone/>
                      </a:pPr>
                      <a:r>
                        <a:rPr lang="en-US"/>
                        <a:t>Continuously from Initial Phase</a:t>
                      </a:r>
                    </a:p>
                    <a:p>
                      <a:pPr lvl="0">
                        <a:buNone/>
                      </a:pPr>
                      <a:endParaRPr lang="en-IN"/>
                    </a:p>
                  </a:txBody>
                  <a:tcPr marL="118497" marR="118497"/>
                </a:tc>
                <a:tc>
                  <a:txBody>
                    <a:bodyPr/>
                    <a:lstStyle/>
                    <a:p>
                      <a:pPr marL="0" lvl="0" indent="0" algn="l">
                        <a:lnSpc>
                          <a:spcPct val="100000"/>
                        </a:lnSpc>
                        <a:spcBef>
                          <a:spcPct val="0"/>
                        </a:spcBef>
                        <a:spcAft>
                          <a:spcPct val="0"/>
                        </a:spcAft>
                        <a:buNone/>
                      </a:pPr>
                      <a:r>
                        <a:rPr lang="en-US" dirty="0"/>
                        <a:t>Throughout the Project with ongoing adjustments</a:t>
                      </a:r>
                    </a:p>
                  </a:txBody>
                  <a:tcPr marL="118497" marR="118497"/>
                </a:tc>
                <a:tc>
                  <a:txBody>
                    <a:bodyPr/>
                    <a:lstStyle/>
                    <a:p>
                      <a:pPr marL="0" lvl="0" indent="0" algn="l">
                        <a:lnSpc>
                          <a:spcPct val="100000"/>
                        </a:lnSpc>
                        <a:spcBef>
                          <a:spcPct val="0"/>
                        </a:spcBef>
                        <a:spcAft>
                          <a:spcPct val="0"/>
                        </a:spcAft>
                        <a:buNone/>
                      </a:pPr>
                      <a:r>
                        <a:rPr lang="en-US"/>
                        <a:t>Throughout the Project starting from Planning </a:t>
                      </a:r>
                    </a:p>
                    <a:p>
                      <a:pPr lvl="0">
                        <a:buNone/>
                      </a:pPr>
                      <a:endParaRPr lang="en-IN"/>
                    </a:p>
                  </a:txBody>
                  <a:tcPr marL="118497" marR="118497"/>
                </a:tc>
                <a:tc>
                  <a:txBody>
                    <a:bodyPr/>
                    <a:lstStyle/>
                    <a:p>
                      <a:pPr marL="0" lvl="0" indent="0" algn="l">
                        <a:lnSpc>
                          <a:spcPct val="100000"/>
                        </a:lnSpc>
                        <a:spcBef>
                          <a:spcPct val="0"/>
                        </a:spcBef>
                        <a:spcAft>
                          <a:spcPct val="0"/>
                        </a:spcAft>
                        <a:buNone/>
                      </a:pPr>
                      <a:r>
                        <a:rPr lang="en-US"/>
                        <a:t>Continuously focusing on immediate and long-term outcomes</a:t>
                      </a:r>
                    </a:p>
                  </a:txBody>
                  <a:tcPr marL="118497" marR="118497"/>
                </a:tc>
                <a:extLst>
                  <a:ext uri="{0D108BD9-81ED-4DB2-BD59-A6C34878D82A}">
                    <a16:rowId xmlns:a16="http://schemas.microsoft.com/office/drawing/2014/main" val="2408014596"/>
                  </a:ext>
                </a:extLst>
              </a:tr>
              <a:tr h="1017057">
                <a:tc>
                  <a:txBody>
                    <a:bodyPr/>
                    <a:lstStyle/>
                    <a:p>
                      <a:r>
                        <a:rPr lang="en-US"/>
                        <a:t>WHERE</a:t>
                      </a:r>
                      <a:endParaRPr lang="en-IN"/>
                    </a:p>
                  </a:txBody>
                  <a:tcPr marL="118497" marR="118497"/>
                </a:tc>
                <a:tc>
                  <a:txBody>
                    <a:bodyPr/>
                    <a:lstStyle/>
                    <a:p>
                      <a:pPr marL="0" lvl="0" indent="0" algn="l">
                        <a:lnSpc>
                          <a:spcPct val="100000"/>
                        </a:lnSpc>
                        <a:spcBef>
                          <a:spcPct val="0"/>
                        </a:spcBef>
                        <a:spcAft>
                          <a:spcPct val="0"/>
                        </a:spcAft>
                        <a:buNone/>
                      </a:pPr>
                      <a:r>
                        <a:rPr lang="en-US" dirty="0"/>
                        <a:t>Mobile classrooms, community centers, Online Platforms</a:t>
                      </a:r>
                    </a:p>
                    <a:p>
                      <a:pPr lvl="0">
                        <a:buNone/>
                      </a:pPr>
                      <a:endParaRPr lang="en-IN" dirty="0"/>
                    </a:p>
                  </a:txBody>
                  <a:tcPr marL="118497" marR="118497"/>
                </a:tc>
                <a:tc>
                  <a:txBody>
                    <a:bodyPr/>
                    <a:lstStyle/>
                    <a:p>
                      <a:pPr marL="0" lvl="0" indent="0" algn="l">
                        <a:lnSpc>
                          <a:spcPct val="100000"/>
                        </a:lnSpc>
                        <a:spcBef>
                          <a:spcPct val="0"/>
                        </a:spcBef>
                        <a:spcAft>
                          <a:spcPct val="0"/>
                        </a:spcAft>
                        <a:buNone/>
                      </a:pPr>
                      <a:r>
                        <a:rPr lang="en-US"/>
                        <a:t>Nomadic communities considering mobility and Resources </a:t>
                      </a:r>
                    </a:p>
                  </a:txBody>
                  <a:tcPr marL="118497" marR="118497"/>
                </a:tc>
                <a:tc>
                  <a:txBody>
                    <a:bodyPr/>
                    <a:lstStyle/>
                    <a:p>
                      <a:pPr marL="0" lvl="0" indent="0" algn="l">
                        <a:lnSpc>
                          <a:spcPct val="100000"/>
                        </a:lnSpc>
                        <a:spcBef>
                          <a:spcPct val="0"/>
                        </a:spcBef>
                        <a:spcAft>
                          <a:spcPct val="0"/>
                        </a:spcAft>
                        <a:buNone/>
                      </a:pPr>
                      <a:r>
                        <a:rPr lang="en-US"/>
                        <a:t>Nomadic communities</a:t>
                      </a:r>
                    </a:p>
                    <a:p>
                      <a:pPr lvl="0">
                        <a:buNone/>
                      </a:pPr>
                      <a:endParaRPr lang="en-IN"/>
                    </a:p>
                  </a:txBody>
                  <a:tcPr marL="118497" marR="118497"/>
                </a:tc>
                <a:tc>
                  <a:txBody>
                    <a:bodyPr/>
                    <a:lstStyle/>
                    <a:p>
                      <a:pPr marL="0" lvl="0" indent="0" algn="l">
                        <a:lnSpc>
                          <a:spcPct val="100000"/>
                        </a:lnSpc>
                        <a:spcBef>
                          <a:spcPct val="0"/>
                        </a:spcBef>
                        <a:spcAft>
                          <a:spcPct val="0"/>
                        </a:spcAft>
                        <a:buNone/>
                      </a:pPr>
                      <a:r>
                        <a:rPr lang="en-US"/>
                        <a:t>Across all nomadic living Areas</a:t>
                      </a:r>
                    </a:p>
                    <a:p>
                      <a:pPr lvl="0">
                        <a:buNone/>
                      </a:pPr>
                      <a:endParaRPr lang="en-IN"/>
                    </a:p>
                  </a:txBody>
                  <a:tcPr marL="118497" marR="118497"/>
                </a:tc>
                <a:extLst>
                  <a:ext uri="{0D108BD9-81ED-4DB2-BD59-A6C34878D82A}">
                    <a16:rowId xmlns:a16="http://schemas.microsoft.com/office/drawing/2014/main" val="3946261486"/>
                  </a:ext>
                </a:extLst>
              </a:tr>
              <a:tr h="1721173">
                <a:tc>
                  <a:txBody>
                    <a:bodyPr/>
                    <a:lstStyle/>
                    <a:p>
                      <a:r>
                        <a:rPr lang="en-US"/>
                        <a:t>HOW</a:t>
                      </a:r>
                      <a:endParaRPr lang="en-IN"/>
                    </a:p>
                  </a:txBody>
                  <a:tcPr marL="118497" marR="118497"/>
                </a:tc>
                <a:tc>
                  <a:txBody>
                    <a:bodyPr/>
                    <a:lstStyle/>
                    <a:p>
                      <a:pPr marL="0" lvl="0" indent="0" algn="l">
                        <a:lnSpc>
                          <a:spcPct val="100000"/>
                        </a:lnSpc>
                        <a:spcBef>
                          <a:spcPct val="0"/>
                        </a:spcBef>
                        <a:spcAft>
                          <a:spcPct val="0"/>
                        </a:spcAft>
                        <a:buNone/>
                      </a:pPr>
                      <a:r>
                        <a:rPr lang="en-US"/>
                        <a:t>Digital tools, Interactive methods, hands on activities, training educators</a:t>
                      </a:r>
                    </a:p>
                    <a:p>
                      <a:pPr lvl="0" indent="0" algn="l">
                        <a:lnSpc>
                          <a:spcPct val="100000"/>
                        </a:lnSpc>
                        <a:spcBef>
                          <a:spcPct val="0"/>
                        </a:spcBef>
                        <a:spcAft>
                          <a:spcPct val="0"/>
                        </a:spcAft>
                        <a:buNone/>
                      </a:pPr>
                      <a:endParaRPr lang="en-IN" i="0">
                        <a:solidFill>
                          <a:srgbClr val="111111"/>
                        </a:solidFill>
                      </a:endParaRPr>
                    </a:p>
                    <a:p>
                      <a:pPr lvl="0">
                        <a:buNone/>
                      </a:pPr>
                      <a:endParaRPr lang="en-IN"/>
                    </a:p>
                  </a:txBody>
                  <a:tcPr marL="118497" marR="118497"/>
                </a:tc>
                <a:tc>
                  <a:txBody>
                    <a:bodyPr/>
                    <a:lstStyle/>
                    <a:p>
                      <a:pPr marL="0" lvl="0" indent="0" algn="l">
                        <a:lnSpc>
                          <a:spcPct val="100000"/>
                        </a:lnSpc>
                        <a:spcBef>
                          <a:spcPct val="0"/>
                        </a:spcBef>
                        <a:spcAft>
                          <a:spcPct val="0"/>
                        </a:spcAft>
                        <a:buNone/>
                      </a:pPr>
                      <a:r>
                        <a:rPr lang="en-US" dirty="0"/>
                        <a:t>Transportable modules integrating local cultural, community sites </a:t>
                      </a:r>
                    </a:p>
                    <a:p>
                      <a:pPr lvl="0">
                        <a:buNone/>
                      </a:pPr>
                      <a:endParaRPr lang="en-IN" dirty="0"/>
                    </a:p>
                  </a:txBody>
                  <a:tcPr marL="118497" marR="118497"/>
                </a:tc>
                <a:tc>
                  <a:txBody>
                    <a:bodyPr/>
                    <a:lstStyle/>
                    <a:p>
                      <a:pPr marL="0" lvl="0" indent="0" algn="l">
                        <a:lnSpc>
                          <a:spcPct val="100000"/>
                        </a:lnSpc>
                        <a:spcBef>
                          <a:spcPct val="0"/>
                        </a:spcBef>
                        <a:spcAft>
                          <a:spcPct val="0"/>
                        </a:spcAft>
                        <a:buNone/>
                      </a:pPr>
                      <a:r>
                        <a:rPr lang="en-US" dirty="0"/>
                        <a:t>Community engagement, Cultural studies, festival story telling</a:t>
                      </a:r>
                    </a:p>
                    <a:p>
                      <a:pPr lvl="0">
                        <a:buNone/>
                      </a:pPr>
                      <a:endParaRPr lang="en-IN" dirty="0"/>
                    </a:p>
                  </a:txBody>
                  <a:tcPr marL="118497" marR="118497"/>
                </a:tc>
                <a:tc>
                  <a:txBody>
                    <a:bodyPr/>
                    <a:lstStyle/>
                    <a:p>
                      <a:pPr marL="0" lvl="0" indent="0" algn="l">
                        <a:lnSpc>
                          <a:spcPct val="100000"/>
                        </a:lnSpc>
                        <a:spcBef>
                          <a:spcPct val="0"/>
                        </a:spcBef>
                        <a:spcAft>
                          <a:spcPct val="0"/>
                        </a:spcAft>
                        <a:buNone/>
                      </a:pPr>
                      <a:r>
                        <a:rPr lang="en-US" dirty="0"/>
                        <a:t>Balanced Program, life skill workshop, counseling and regular assessment </a:t>
                      </a:r>
                    </a:p>
                  </a:txBody>
                  <a:tcPr marL="118497" marR="118497"/>
                </a:tc>
                <a:extLst>
                  <a:ext uri="{0D108BD9-81ED-4DB2-BD59-A6C34878D82A}">
                    <a16:rowId xmlns:a16="http://schemas.microsoft.com/office/drawing/2014/main" val="4033442158"/>
                  </a:ext>
                </a:extLst>
              </a:tr>
            </a:tbl>
          </a:graphicData>
        </a:graphic>
      </p:graphicFrame>
      <p:pic>
        <p:nvPicPr>
          <p:cNvPr id="3" name="Picture 2">
            <a:extLst>
              <a:ext uri="{FF2B5EF4-FFF2-40B4-BE49-F238E27FC236}">
                <a16:creationId xmlns:a16="http://schemas.microsoft.com/office/drawing/2014/main" id="{DE30A4A6-D116-D80F-D005-FADE65D78D21}"/>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11225991" y="0"/>
            <a:ext cx="966009" cy="888207"/>
          </a:xfrm>
          <a:prstGeom prst="rect">
            <a:avLst/>
          </a:prstGeom>
        </p:spPr>
      </p:pic>
      <p:pic>
        <p:nvPicPr>
          <p:cNvPr id="5" name="Picture 4">
            <a:extLst>
              <a:ext uri="{FF2B5EF4-FFF2-40B4-BE49-F238E27FC236}">
                <a16:creationId xmlns:a16="http://schemas.microsoft.com/office/drawing/2014/main" id="{FC224D99-F06E-947C-E3DB-ED7E13D008E4}"/>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0"/>
            <a:ext cx="1009650" cy="947737"/>
          </a:xfrm>
          <a:prstGeom prst="rect">
            <a:avLst/>
          </a:prstGeom>
        </p:spPr>
      </p:pic>
    </p:spTree>
    <p:extLst>
      <p:ext uri="{BB962C8B-B14F-4D97-AF65-F5344CB8AC3E}">
        <p14:creationId xmlns:p14="http://schemas.microsoft.com/office/powerpoint/2010/main" val="3025768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83642D1-910B-36C1-9D57-EB530CC726AB}"/>
              </a:ext>
            </a:extLst>
          </p:cNvPr>
          <p:cNvSpPr txBox="1"/>
          <p:nvPr/>
        </p:nvSpPr>
        <p:spPr>
          <a:xfrm rot="20502322">
            <a:off x="6282802" y="5921707"/>
            <a:ext cx="2379087" cy="6109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ArchDown">
              <a:avLst>
                <a:gd name="adj" fmla="val 20999294"/>
              </a:avLst>
            </a:prstTxWarp>
            <a:spAutoFit/>
          </a:bodyPr>
          <a:lstStyle/>
          <a:p>
            <a:r>
              <a:rPr lang="en-US" dirty="0">
                <a:highlight>
                  <a:srgbClr val="FF00FF"/>
                </a:highlight>
              </a:rPr>
              <a:t>QUATERNARY LEVEL</a:t>
            </a:r>
          </a:p>
        </p:txBody>
      </p:sp>
      <p:sp>
        <p:nvSpPr>
          <p:cNvPr id="2" name="Title 1">
            <a:extLst>
              <a:ext uri="{FF2B5EF4-FFF2-40B4-BE49-F238E27FC236}">
                <a16:creationId xmlns:a16="http://schemas.microsoft.com/office/drawing/2014/main" id="{D8292F2A-5719-63D0-0105-9DBD098339F7}"/>
              </a:ext>
            </a:extLst>
          </p:cNvPr>
          <p:cNvSpPr>
            <a:spLocks noGrp="1"/>
          </p:cNvSpPr>
          <p:nvPr>
            <p:ph type="title"/>
          </p:nvPr>
        </p:nvSpPr>
        <p:spPr>
          <a:xfrm>
            <a:off x="1378103" y="-36495"/>
            <a:ext cx="10018713" cy="1752599"/>
          </a:xfrm>
        </p:spPr>
        <p:txBody>
          <a:bodyPr/>
          <a:lstStyle/>
          <a:p>
            <a:r>
              <a:rPr lang="en-US" dirty="0"/>
              <a:t>USER PARTICIPANT MAPPING</a:t>
            </a:r>
          </a:p>
        </p:txBody>
      </p:sp>
      <p:sp>
        <p:nvSpPr>
          <p:cNvPr id="3" name="Content Placeholder 2">
            <a:extLst>
              <a:ext uri="{FF2B5EF4-FFF2-40B4-BE49-F238E27FC236}">
                <a16:creationId xmlns:a16="http://schemas.microsoft.com/office/drawing/2014/main" id="{FD1E7EFE-2590-A0FE-2697-A72FD5F8747B}"/>
              </a:ext>
            </a:extLst>
          </p:cNvPr>
          <p:cNvSpPr>
            <a:spLocks noGrp="1"/>
          </p:cNvSpPr>
          <p:nvPr>
            <p:ph idx="1"/>
          </p:nvPr>
        </p:nvSpPr>
        <p:spPr>
          <a:xfrm flipH="1">
            <a:off x="11503023" y="5674893"/>
            <a:ext cx="67760" cy="116307"/>
          </a:xfrm>
        </p:spPr>
        <p:txBody>
          <a:bodyPr>
            <a:normAutofit fontScale="25000" lnSpcReduction="20000"/>
          </a:bodyPr>
          <a:lstStyle/>
          <a:p>
            <a:pPr marL="0" indent="0">
              <a:buNone/>
            </a:pPr>
            <a:endParaRPr lang="en-US"/>
          </a:p>
        </p:txBody>
      </p:sp>
      <p:sp>
        <p:nvSpPr>
          <p:cNvPr id="5" name="Oval 4">
            <a:extLst>
              <a:ext uri="{FF2B5EF4-FFF2-40B4-BE49-F238E27FC236}">
                <a16:creationId xmlns:a16="http://schemas.microsoft.com/office/drawing/2014/main" id="{DAE394DA-9124-8330-9580-B4B29D4D6F71}"/>
              </a:ext>
            </a:extLst>
          </p:cNvPr>
          <p:cNvSpPr/>
          <p:nvPr/>
        </p:nvSpPr>
        <p:spPr>
          <a:xfrm>
            <a:off x="4501815" y="2817395"/>
            <a:ext cx="3048000" cy="1965157"/>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9017557-3682-2D98-CE67-329F68B5EDA0}"/>
              </a:ext>
            </a:extLst>
          </p:cNvPr>
          <p:cNvSpPr/>
          <p:nvPr/>
        </p:nvSpPr>
        <p:spPr>
          <a:xfrm>
            <a:off x="3910263" y="2205790"/>
            <a:ext cx="4371473" cy="3158288"/>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3E2F357-B77E-C2D0-6941-A5BE2284C44D}"/>
              </a:ext>
            </a:extLst>
          </p:cNvPr>
          <p:cNvSpPr/>
          <p:nvPr/>
        </p:nvSpPr>
        <p:spPr>
          <a:xfrm>
            <a:off x="3308684" y="1714499"/>
            <a:ext cx="5735053" cy="430129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688148-6B2A-D3FB-4F3E-B1FAF6DDBAE2}"/>
              </a:ext>
            </a:extLst>
          </p:cNvPr>
          <p:cNvSpPr/>
          <p:nvPr/>
        </p:nvSpPr>
        <p:spPr>
          <a:xfrm>
            <a:off x="2606842" y="1183104"/>
            <a:ext cx="6978316" cy="5123447"/>
          </a:xfrm>
          <a:prstGeom prst="ellipse">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ACA61B6-488F-5187-58F7-FE8F6742D9BA}"/>
              </a:ext>
            </a:extLst>
          </p:cNvPr>
          <p:cNvSpPr/>
          <p:nvPr/>
        </p:nvSpPr>
        <p:spPr>
          <a:xfrm>
            <a:off x="1988118" y="683970"/>
            <a:ext cx="8221578" cy="6196262"/>
          </a:xfrm>
          <a:prstGeom prst="ellipse">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4048D37-B0D9-884F-985F-3E72533A25C1}"/>
              </a:ext>
            </a:extLst>
          </p:cNvPr>
          <p:cNvSpPr txBox="1"/>
          <p:nvPr/>
        </p:nvSpPr>
        <p:spPr>
          <a:xfrm>
            <a:off x="4702342" y="3318710"/>
            <a:ext cx="2626893" cy="880369"/>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b="1" dirty="0">
                <a:solidFill>
                  <a:srgbClr val="000000"/>
                </a:solidFill>
                <a:highlight>
                  <a:srgbClr val="00FF00"/>
                </a:highlight>
              </a:rPr>
              <a:t>LEARN/PLAY FOR NOMAD CHILDREN</a:t>
            </a:r>
            <a:endParaRPr lang="en-US" dirty="0"/>
          </a:p>
        </p:txBody>
      </p:sp>
      <p:sp>
        <p:nvSpPr>
          <p:cNvPr id="13" name="TextBox 12">
            <a:extLst>
              <a:ext uri="{FF2B5EF4-FFF2-40B4-BE49-F238E27FC236}">
                <a16:creationId xmlns:a16="http://schemas.microsoft.com/office/drawing/2014/main" id="{CFFB3C1C-DF32-82D8-E21C-3E9E56CF7CFC}"/>
              </a:ext>
            </a:extLst>
          </p:cNvPr>
          <p:cNvSpPr txBox="1"/>
          <p:nvPr/>
        </p:nvSpPr>
        <p:spPr>
          <a:xfrm rot="19869922">
            <a:off x="3949701" y="2729428"/>
            <a:ext cx="21356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ArchUp">
              <a:avLst>
                <a:gd name="adj" fmla="val 10376146"/>
              </a:avLst>
            </a:prstTxWarp>
            <a:spAutoFit/>
          </a:bodyPr>
          <a:lstStyle/>
          <a:p>
            <a:pPr algn="l"/>
            <a:r>
              <a:rPr lang="en-US"/>
              <a:t>Mobile edu</a:t>
            </a:r>
          </a:p>
        </p:txBody>
      </p:sp>
      <p:sp>
        <p:nvSpPr>
          <p:cNvPr id="15" name="TextBox 14">
            <a:extLst>
              <a:ext uri="{FF2B5EF4-FFF2-40B4-BE49-F238E27FC236}">
                <a16:creationId xmlns:a16="http://schemas.microsoft.com/office/drawing/2014/main" id="{6F0887AF-E59E-545D-1F96-FAA85923171D}"/>
              </a:ext>
            </a:extLst>
          </p:cNvPr>
          <p:cNvSpPr txBox="1"/>
          <p:nvPr/>
        </p:nvSpPr>
        <p:spPr>
          <a:xfrm>
            <a:off x="5109105" y="1895733"/>
            <a:ext cx="25567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ArchUp">
              <a:avLst>
                <a:gd name="adj" fmla="val 10478692"/>
              </a:avLst>
            </a:prstTxWarp>
            <a:spAutoFit/>
          </a:bodyPr>
          <a:lstStyle/>
          <a:p>
            <a:r>
              <a:rPr lang="en-US"/>
              <a:t>Local government</a:t>
            </a:r>
          </a:p>
        </p:txBody>
      </p:sp>
      <p:sp>
        <p:nvSpPr>
          <p:cNvPr id="16" name="TextBox 15">
            <a:extLst>
              <a:ext uri="{FF2B5EF4-FFF2-40B4-BE49-F238E27FC236}">
                <a16:creationId xmlns:a16="http://schemas.microsoft.com/office/drawing/2014/main" id="{11FA1A07-EB45-81B6-B432-E11E173B372A}"/>
              </a:ext>
            </a:extLst>
          </p:cNvPr>
          <p:cNvSpPr txBox="1"/>
          <p:nvPr/>
        </p:nvSpPr>
        <p:spPr>
          <a:xfrm rot="20792840">
            <a:off x="5934330" y="5393520"/>
            <a:ext cx="2210485" cy="398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ArchDown">
              <a:avLst>
                <a:gd name="adj" fmla="val 21345916"/>
              </a:avLst>
            </a:prstTxWarp>
            <a:spAutoFit/>
          </a:bodyPr>
          <a:lstStyle/>
          <a:p>
            <a:r>
              <a:rPr lang="en-US"/>
              <a:t>Educational workers</a:t>
            </a:r>
          </a:p>
        </p:txBody>
      </p:sp>
      <p:sp>
        <p:nvSpPr>
          <p:cNvPr id="17" name="TextBox 16">
            <a:extLst>
              <a:ext uri="{FF2B5EF4-FFF2-40B4-BE49-F238E27FC236}">
                <a16:creationId xmlns:a16="http://schemas.microsoft.com/office/drawing/2014/main" id="{DA0074CA-DD69-FD0A-A4E4-9AB53975C439}"/>
              </a:ext>
            </a:extLst>
          </p:cNvPr>
          <p:cNvSpPr txBox="1"/>
          <p:nvPr/>
        </p:nvSpPr>
        <p:spPr>
          <a:xfrm rot="19768336">
            <a:off x="2834469" y="1808712"/>
            <a:ext cx="2912935" cy="7434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ArchUp">
              <a:avLst>
                <a:gd name="adj" fmla="val 11947665"/>
              </a:avLst>
            </a:prstTxWarp>
            <a:spAutoFit/>
          </a:bodyPr>
          <a:lstStyle/>
          <a:p>
            <a:r>
              <a:rPr lang="en-US" err="1"/>
              <a:t>Enviroinmental educators</a:t>
            </a:r>
          </a:p>
        </p:txBody>
      </p:sp>
      <p:sp>
        <p:nvSpPr>
          <p:cNvPr id="18" name="TextBox 17">
            <a:extLst>
              <a:ext uri="{FF2B5EF4-FFF2-40B4-BE49-F238E27FC236}">
                <a16:creationId xmlns:a16="http://schemas.microsoft.com/office/drawing/2014/main" id="{66A59547-5CF0-988F-586F-26E00F7403A8}"/>
              </a:ext>
            </a:extLst>
          </p:cNvPr>
          <p:cNvSpPr txBox="1"/>
          <p:nvPr/>
        </p:nvSpPr>
        <p:spPr>
          <a:xfrm rot="3557656">
            <a:off x="7734095" y="2637208"/>
            <a:ext cx="1636296" cy="8468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ArchUp">
              <a:avLst>
                <a:gd name="adj" fmla="val 12888955"/>
              </a:avLst>
            </a:prstTxWarp>
            <a:spAutoFit/>
          </a:bodyPr>
          <a:lstStyle/>
          <a:p>
            <a:r>
              <a:rPr lang="en-US"/>
              <a:t>Policy makers</a:t>
            </a:r>
          </a:p>
        </p:txBody>
      </p:sp>
      <p:sp>
        <p:nvSpPr>
          <p:cNvPr id="19" name="TextBox 18">
            <a:extLst>
              <a:ext uri="{FF2B5EF4-FFF2-40B4-BE49-F238E27FC236}">
                <a16:creationId xmlns:a16="http://schemas.microsoft.com/office/drawing/2014/main" id="{8564B97E-A48D-7100-8856-A72C3C0A9A8A}"/>
              </a:ext>
            </a:extLst>
          </p:cNvPr>
          <p:cNvSpPr txBox="1"/>
          <p:nvPr/>
        </p:nvSpPr>
        <p:spPr>
          <a:xfrm rot="355008">
            <a:off x="5173646" y="896619"/>
            <a:ext cx="2509684" cy="5244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Button">
              <a:avLst>
                <a:gd name="adj" fmla="val 11194357"/>
              </a:avLst>
            </a:prstTxWarp>
            <a:spAutoFit/>
          </a:bodyPr>
          <a:lstStyle/>
          <a:p>
            <a:r>
              <a:rPr lang="en-US"/>
              <a:t>Advocacy groups</a:t>
            </a:r>
          </a:p>
        </p:txBody>
      </p:sp>
      <p:sp>
        <p:nvSpPr>
          <p:cNvPr id="20" name="TextBox 19">
            <a:extLst>
              <a:ext uri="{FF2B5EF4-FFF2-40B4-BE49-F238E27FC236}">
                <a16:creationId xmlns:a16="http://schemas.microsoft.com/office/drawing/2014/main" id="{4F8649B2-EA58-73BD-5F8D-84A48345530A}"/>
              </a:ext>
            </a:extLst>
          </p:cNvPr>
          <p:cNvSpPr txBox="1"/>
          <p:nvPr/>
        </p:nvSpPr>
        <p:spPr>
          <a:xfrm rot="168576">
            <a:off x="4633807" y="6397100"/>
            <a:ext cx="24163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Researchers</a:t>
            </a:r>
          </a:p>
        </p:txBody>
      </p:sp>
      <p:sp>
        <p:nvSpPr>
          <p:cNvPr id="21" name="TextBox 20">
            <a:extLst>
              <a:ext uri="{FF2B5EF4-FFF2-40B4-BE49-F238E27FC236}">
                <a16:creationId xmlns:a16="http://schemas.microsoft.com/office/drawing/2014/main" id="{AE417269-12C4-D31E-92BB-23CDD9F3CE88}"/>
              </a:ext>
            </a:extLst>
          </p:cNvPr>
          <p:cNvSpPr txBox="1"/>
          <p:nvPr/>
        </p:nvSpPr>
        <p:spPr>
          <a:xfrm rot="859112">
            <a:off x="5631415" y="2573001"/>
            <a:ext cx="1852081" cy="68814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ArchUp">
              <a:avLst>
                <a:gd name="adj" fmla="val 10853009"/>
              </a:avLst>
            </a:prstTxWarp>
            <a:spAutoFit/>
          </a:bodyPr>
          <a:lstStyle/>
          <a:p>
            <a:r>
              <a:rPr lang="en-US">
                <a:solidFill>
                  <a:schemeClr val="bg1"/>
                </a:solidFill>
                <a:highlight>
                  <a:srgbClr val="800080"/>
                </a:highlight>
              </a:rPr>
              <a:t>PRIMARY LEVEL</a:t>
            </a:r>
          </a:p>
        </p:txBody>
      </p:sp>
      <p:sp>
        <p:nvSpPr>
          <p:cNvPr id="22" name="TextBox 21">
            <a:extLst>
              <a:ext uri="{FF2B5EF4-FFF2-40B4-BE49-F238E27FC236}">
                <a16:creationId xmlns:a16="http://schemas.microsoft.com/office/drawing/2014/main" id="{E13A4E70-6889-D864-D529-520E4FA48A48}"/>
              </a:ext>
            </a:extLst>
          </p:cNvPr>
          <p:cNvSpPr txBox="1"/>
          <p:nvPr/>
        </p:nvSpPr>
        <p:spPr>
          <a:xfrm rot="2033609">
            <a:off x="3564710" y="4718846"/>
            <a:ext cx="1677561" cy="6163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ArchDown">
              <a:avLst>
                <a:gd name="adj" fmla="val 888466"/>
              </a:avLst>
            </a:prstTxWarp>
            <a:spAutoFit/>
          </a:bodyPr>
          <a:lstStyle/>
          <a:p>
            <a:r>
              <a:rPr lang="en-US">
                <a:highlight>
                  <a:srgbClr val="00FFFF"/>
                </a:highlight>
              </a:rPr>
              <a:t>SECONDARY LEVEL</a:t>
            </a:r>
          </a:p>
        </p:txBody>
      </p:sp>
      <p:sp>
        <p:nvSpPr>
          <p:cNvPr id="23" name="TextBox 22">
            <a:extLst>
              <a:ext uri="{FF2B5EF4-FFF2-40B4-BE49-F238E27FC236}">
                <a16:creationId xmlns:a16="http://schemas.microsoft.com/office/drawing/2014/main" id="{F82247D1-2661-C14A-414E-C9FE28550E9C}"/>
              </a:ext>
            </a:extLst>
          </p:cNvPr>
          <p:cNvSpPr txBox="1"/>
          <p:nvPr/>
        </p:nvSpPr>
        <p:spPr>
          <a:xfrm rot="832166">
            <a:off x="6175751" y="1508357"/>
            <a:ext cx="1763994" cy="5035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ArchUp">
              <a:avLst>
                <a:gd name="adj" fmla="val 11652366"/>
              </a:avLst>
            </a:prstTxWarp>
            <a:spAutoFit/>
          </a:bodyPr>
          <a:lstStyle/>
          <a:p>
            <a:r>
              <a:rPr lang="en-US">
                <a:solidFill>
                  <a:schemeClr val="bg1"/>
                </a:solidFill>
                <a:highlight>
                  <a:srgbClr val="800000"/>
                </a:highlight>
              </a:rPr>
              <a:t>TERTIARY LEVEL</a:t>
            </a:r>
          </a:p>
        </p:txBody>
      </p:sp>
      <p:sp>
        <p:nvSpPr>
          <p:cNvPr id="4" name="TextBox 3">
            <a:extLst>
              <a:ext uri="{FF2B5EF4-FFF2-40B4-BE49-F238E27FC236}">
                <a16:creationId xmlns:a16="http://schemas.microsoft.com/office/drawing/2014/main" id="{3925A7BD-D3AB-D629-94ED-F9F4B8328E1B}"/>
              </a:ext>
            </a:extLst>
          </p:cNvPr>
          <p:cNvSpPr txBox="1"/>
          <p:nvPr/>
        </p:nvSpPr>
        <p:spPr>
          <a:xfrm rot="10510510" flipV="1">
            <a:off x="6153889" y="4681154"/>
            <a:ext cx="1233235" cy="646331"/>
          </a:xfrm>
          <a:prstGeom prst="rect">
            <a:avLst/>
          </a:prstGeom>
          <a:noFill/>
        </p:spPr>
        <p:txBody>
          <a:bodyPr wrap="square" rtlCol="0">
            <a:spAutoFit/>
          </a:bodyPr>
          <a:lstStyle/>
          <a:p>
            <a:r>
              <a:rPr lang="en-US"/>
              <a:t>Play activities</a:t>
            </a:r>
            <a:endParaRPr lang="en-IN"/>
          </a:p>
        </p:txBody>
      </p:sp>
      <p:sp>
        <p:nvSpPr>
          <p:cNvPr id="9" name="TextBox 8">
            <a:extLst>
              <a:ext uri="{FF2B5EF4-FFF2-40B4-BE49-F238E27FC236}">
                <a16:creationId xmlns:a16="http://schemas.microsoft.com/office/drawing/2014/main" id="{7CA58BDD-6A57-B1A8-86BF-70B588F36B52}"/>
              </a:ext>
            </a:extLst>
          </p:cNvPr>
          <p:cNvSpPr txBox="1"/>
          <p:nvPr/>
        </p:nvSpPr>
        <p:spPr>
          <a:xfrm rot="16634951">
            <a:off x="7305535" y="3293209"/>
            <a:ext cx="1080489" cy="646331"/>
          </a:xfrm>
          <a:prstGeom prst="rect">
            <a:avLst/>
          </a:prstGeom>
          <a:noFill/>
        </p:spPr>
        <p:txBody>
          <a:bodyPr wrap="none" rtlCol="0">
            <a:spAutoFit/>
          </a:bodyPr>
          <a:lstStyle/>
          <a:p>
            <a:r>
              <a:rPr lang="en-US"/>
              <a:t>Technical</a:t>
            </a:r>
          </a:p>
          <a:p>
            <a:r>
              <a:rPr lang="en-US"/>
              <a:t> edu</a:t>
            </a:r>
            <a:endParaRPr lang="en-IN"/>
          </a:p>
        </p:txBody>
      </p:sp>
      <p:pic>
        <p:nvPicPr>
          <p:cNvPr id="10" name="Picture 9">
            <a:extLst>
              <a:ext uri="{FF2B5EF4-FFF2-40B4-BE49-F238E27FC236}">
                <a16:creationId xmlns:a16="http://schemas.microsoft.com/office/drawing/2014/main" id="{ADFEA075-6714-E391-184C-EC678B63DA78}"/>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22195" y="-32801"/>
            <a:ext cx="1056272" cy="1287332"/>
          </a:xfrm>
          <a:prstGeom prst="rect">
            <a:avLst/>
          </a:prstGeom>
        </p:spPr>
      </p:pic>
    </p:spTree>
    <p:extLst>
      <p:ext uri="{BB962C8B-B14F-4D97-AF65-F5344CB8AC3E}">
        <p14:creationId xmlns:p14="http://schemas.microsoft.com/office/powerpoint/2010/main" val="38647522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mph" presetSubtype="0" fill="hold" grpId="0" nodeType="clickEffect">
                                  <p:stCondLst>
                                    <p:cond delay="0"/>
                                  </p:stCondLst>
                                  <p:childTnLst>
                                    <p:anim calcmode="discrete" valueType="str">
                                      <p:cBhvr override="childStyle">
                                        <p:cTn id="6" dur="2000" fill="hold"/>
                                        <p:tgtEl>
                                          <p:spTgt spid="24"/>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85D07-B1F6-42CE-EB52-BD58459EF024}"/>
              </a:ext>
            </a:extLst>
          </p:cNvPr>
          <p:cNvSpPr>
            <a:spLocks noGrp="1"/>
          </p:cNvSpPr>
          <p:nvPr>
            <p:ph type="title"/>
          </p:nvPr>
        </p:nvSpPr>
        <p:spPr>
          <a:xfrm>
            <a:off x="835382" y="204021"/>
            <a:ext cx="10018713" cy="1752599"/>
          </a:xfrm>
        </p:spPr>
        <p:txBody>
          <a:bodyPr/>
          <a:lstStyle/>
          <a:p>
            <a:r>
              <a:rPr lang="en-US">
                <a:ea typeface="+mj-lt"/>
                <a:cs typeface="+mj-lt"/>
              </a:rPr>
              <a:t> CONTEXTUAL INQUARY</a:t>
            </a:r>
            <a:endParaRPr lang="en-US"/>
          </a:p>
          <a:p>
            <a:endParaRPr lang="en-US"/>
          </a:p>
        </p:txBody>
      </p:sp>
      <p:graphicFrame>
        <p:nvGraphicFramePr>
          <p:cNvPr id="8" name="Content Placeholder 7">
            <a:extLst>
              <a:ext uri="{FF2B5EF4-FFF2-40B4-BE49-F238E27FC236}">
                <a16:creationId xmlns:a16="http://schemas.microsoft.com/office/drawing/2014/main" id="{28D3C471-DB97-EC5E-3E38-833DE01696F0}"/>
              </a:ext>
            </a:extLst>
          </p:cNvPr>
          <p:cNvGraphicFramePr>
            <a:graphicFrameLocks noGrp="1"/>
          </p:cNvGraphicFramePr>
          <p:nvPr>
            <p:ph idx="1"/>
            <p:extLst>
              <p:ext uri="{D42A27DB-BD31-4B8C-83A1-F6EECF244321}">
                <p14:modId xmlns:p14="http://schemas.microsoft.com/office/powerpoint/2010/main" val="1277894300"/>
              </p:ext>
            </p:extLst>
          </p:nvPr>
        </p:nvGraphicFramePr>
        <p:xfrm>
          <a:off x="0" y="1551214"/>
          <a:ext cx="6435044" cy="4191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0340255D-5451-4441-F5E9-CA1CC6CF8864}"/>
              </a:ext>
            </a:extLst>
          </p:cNvPr>
          <p:cNvGraphicFramePr/>
          <p:nvPr>
            <p:extLst>
              <p:ext uri="{D42A27DB-BD31-4B8C-83A1-F6EECF244321}">
                <p14:modId xmlns:p14="http://schemas.microsoft.com/office/powerpoint/2010/main" val="3816265043"/>
              </p:ext>
            </p:extLst>
          </p:nvPr>
        </p:nvGraphicFramePr>
        <p:xfrm flipH="1">
          <a:off x="11700386" y="1956621"/>
          <a:ext cx="2668757" cy="3130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ontent Placeholder 7">
            <a:extLst>
              <a:ext uri="{FF2B5EF4-FFF2-40B4-BE49-F238E27FC236}">
                <a16:creationId xmlns:a16="http://schemas.microsoft.com/office/drawing/2014/main" id="{CE71F095-74A6-EAC1-FB77-B6F3FB9ADFB0}"/>
              </a:ext>
            </a:extLst>
          </p:cNvPr>
          <p:cNvGraphicFramePr/>
          <p:nvPr>
            <p:extLst>
              <p:ext uri="{D42A27DB-BD31-4B8C-83A1-F6EECF244321}">
                <p14:modId xmlns:p14="http://schemas.microsoft.com/office/powerpoint/2010/main" val="3256813826"/>
              </p:ext>
            </p:extLst>
          </p:nvPr>
        </p:nvGraphicFramePr>
        <p:xfrm>
          <a:off x="5981700" y="1257300"/>
          <a:ext cx="6435044" cy="4484914"/>
        </p:xfrm>
        <a:graphic>
          <a:graphicData uri="http://schemas.openxmlformats.org/drawingml/2006/chart">
            <c:chart xmlns:c="http://schemas.openxmlformats.org/drawingml/2006/chart" xmlns:r="http://schemas.openxmlformats.org/officeDocument/2006/relationships" r:id="rId4"/>
          </a:graphicData>
        </a:graphic>
      </p:graphicFrame>
      <p:pic>
        <p:nvPicPr>
          <p:cNvPr id="3" name="Picture 2">
            <a:extLst>
              <a:ext uri="{FF2B5EF4-FFF2-40B4-BE49-F238E27FC236}">
                <a16:creationId xmlns:a16="http://schemas.microsoft.com/office/drawing/2014/main" id="{73772BF9-A8E4-0C4E-1FE0-1DFE5FB78284}"/>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22195" y="-32801"/>
            <a:ext cx="1056272" cy="1287332"/>
          </a:xfrm>
          <a:prstGeom prst="rect">
            <a:avLst/>
          </a:prstGeom>
        </p:spPr>
      </p:pic>
    </p:spTree>
    <p:extLst>
      <p:ext uri="{BB962C8B-B14F-4D97-AF65-F5344CB8AC3E}">
        <p14:creationId xmlns:p14="http://schemas.microsoft.com/office/powerpoint/2010/main" val="560039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0B5A-4763-B007-C50D-054DD59B6CAC}"/>
              </a:ext>
            </a:extLst>
          </p:cNvPr>
          <p:cNvSpPr>
            <a:spLocks noGrp="1"/>
          </p:cNvSpPr>
          <p:nvPr>
            <p:ph type="title"/>
          </p:nvPr>
        </p:nvSpPr>
        <p:spPr>
          <a:xfrm>
            <a:off x="1354915" y="-1"/>
            <a:ext cx="10018713" cy="1460739"/>
          </a:xfrm>
        </p:spPr>
        <p:txBody>
          <a:bodyPr/>
          <a:lstStyle/>
          <a:p>
            <a:r>
              <a:rPr lang="en-US" dirty="0">
                <a:ea typeface="+mj-lt"/>
                <a:cs typeface="+mj-lt"/>
              </a:rPr>
              <a:t>QUESTIONNAIRES AND CUE CARDS</a:t>
            </a:r>
          </a:p>
          <a:p>
            <a:endParaRPr lang="en-US" dirty="0"/>
          </a:p>
        </p:txBody>
      </p:sp>
      <p:sp>
        <p:nvSpPr>
          <p:cNvPr id="3" name="Content Placeholder 2">
            <a:extLst>
              <a:ext uri="{FF2B5EF4-FFF2-40B4-BE49-F238E27FC236}">
                <a16:creationId xmlns:a16="http://schemas.microsoft.com/office/drawing/2014/main" id="{AA22AB93-410F-886B-F77B-C1E6E0D620A0}"/>
              </a:ext>
            </a:extLst>
          </p:cNvPr>
          <p:cNvSpPr>
            <a:spLocks noGrp="1"/>
          </p:cNvSpPr>
          <p:nvPr>
            <p:ph idx="1"/>
          </p:nvPr>
        </p:nvSpPr>
        <p:spPr>
          <a:xfrm>
            <a:off x="1057953" y="1034485"/>
            <a:ext cx="8323040" cy="991046"/>
          </a:xfrm>
        </p:spPr>
        <p:txBody>
          <a:bodyPr>
            <a:normAutofit/>
          </a:bodyPr>
          <a:lstStyle/>
          <a:p>
            <a:r>
              <a:rPr lang="en-IN">
                <a:solidFill>
                  <a:srgbClr val="111111"/>
                </a:solidFill>
              </a:rPr>
              <a:t>User Feedback Questionnaire for education for nomadic children</a:t>
            </a:r>
            <a:endParaRPr lang="en-IN"/>
          </a:p>
          <a:p>
            <a:pPr>
              <a:buClr>
                <a:srgbClr val="1287C3"/>
              </a:buClr>
            </a:pPr>
            <a:endParaRPr lang="en-IN"/>
          </a:p>
        </p:txBody>
      </p:sp>
      <p:graphicFrame>
        <p:nvGraphicFramePr>
          <p:cNvPr id="4" name="Table 3">
            <a:extLst>
              <a:ext uri="{FF2B5EF4-FFF2-40B4-BE49-F238E27FC236}">
                <a16:creationId xmlns:a16="http://schemas.microsoft.com/office/drawing/2014/main" id="{79179CEA-E4A0-6A71-91F9-848954069DDE}"/>
              </a:ext>
            </a:extLst>
          </p:cNvPr>
          <p:cNvGraphicFramePr>
            <a:graphicFrameLocks noGrp="1"/>
          </p:cNvGraphicFramePr>
          <p:nvPr>
            <p:extLst>
              <p:ext uri="{D42A27DB-BD31-4B8C-83A1-F6EECF244321}">
                <p14:modId xmlns:p14="http://schemas.microsoft.com/office/powerpoint/2010/main" val="2761353475"/>
              </p:ext>
            </p:extLst>
          </p:nvPr>
        </p:nvGraphicFramePr>
        <p:xfrm>
          <a:off x="1328193" y="1769681"/>
          <a:ext cx="9805854" cy="2248570"/>
        </p:xfrm>
        <a:graphic>
          <a:graphicData uri="http://schemas.openxmlformats.org/drawingml/2006/table">
            <a:tbl>
              <a:tblPr firstRow="1" bandRow="1">
                <a:tableStyleId>{5C22544A-7EE6-4342-B048-85BDC9FD1C3A}</a:tableStyleId>
              </a:tblPr>
              <a:tblGrid>
                <a:gridCol w="4190741">
                  <a:extLst>
                    <a:ext uri="{9D8B030D-6E8A-4147-A177-3AD203B41FA5}">
                      <a16:colId xmlns:a16="http://schemas.microsoft.com/office/drawing/2014/main" val="3870294184"/>
                    </a:ext>
                  </a:extLst>
                </a:gridCol>
                <a:gridCol w="1192753">
                  <a:extLst>
                    <a:ext uri="{9D8B030D-6E8A-4147-A177-3AD203B41FA5}">
                      <a16:colId xmlns:a16="http://schemas.microsoft.com/office/drawing/2014/main" val="480136221"/>
                    </a:ext>
                  </a:extLst>
                </a:gridCol>
                <a:gridCol w="1075499">
                  <a:extLst>
                    <a:ext uri="{9D8B030D-6E8A-4147-A177-3AD203B41FA5}">
                      <a16:colId xmlns:a16="http://schemas.microsoft.com/office/drawing/2014/main" val="730116242"/>
                    </a:ext>
                  </a:extLst>
                </a:gridCol>
                <a:gridCol w="1059605">
                  <a:extLst>
                    <a:ext uri="{9D8B030D-6E8A-4147-A177-3AD203B41FA5}">
                      <a16:colId xmlns:a16="http://schemas.microsoft.com/office/drawing/2014/main" val="1230131683"/>
                    </a:ext>
                  </a:extLst>
                </a:gridCol>
                <a:gridCol w="1176160">
                  <a:extLst>
                    <a:ext uri="{9D8B030D-6E8A-4147-A177-3AD203B41FA5}">
                      <a16:colId xmlns:a16="http://schemas.microsoft.com/office/drawing/2014/main" val="3852668658"/>
                    </a:ext>
                  </a:extLst>
                </a:gridCol>
                <a:gridCol w="1111096">
                  <a:extLst>
                    <a:ext uri="{9D8B030D-6E8A-4147-A177-3AD203B41FA5}">
                      <a16:colId xmlns:a16="http://schemas.microsoft.com/office/drawing/2014/main" val="3999232045"/>
                    </a:ext>
                  </a:extLst>
                </a:gridCol>
              </a:tblGrid>
              <a:tr h="430502">
                <a:tc>
                  <a:txBody>
                    <a:bodyPr/>
                    <a:lstStyle/>
                    <a:p>
                      <a:pPr lvl="0">
                        <a:buNone/>
                      </a:pPr>
                      <a:endParaRPr lang="en-US"/>
                    </a:p>
                  </a:txBody>
                  <a:tcPr/>
                </a:tc>
                <a:tc>
                  <a:txBody>
                    <a:bodyPr/>
                    <a:lstStyle/>
                    <a:p>
                      <a:pPr lvl="0">
                        <a:buNone/>
                      </a:pPr>
                      <a:r>
                        <a:rPr lang="en-US" sz="1200" b="0" i="0" u="none" strike="noStrike" noProof="0">
                          <a:solidFill>
                            <a:srgbClr val="111111"/>
                          </a:solidFill>
                          <a:latin typeface="Corbel" panose="020B0503020204020204"/>
                        </a:rPr>
                        <a:t>1 Inadequate</a:t>
                      </a:r>
                      <a:endParaRPr lang="en-US"/>
                    </a:p>
                  </a:txBody>
                  <a:tcPr/>
                </a:tc>
                <a:tc>
                  <a:txBody>
                    <a:bodyPr/>
                    <a:lstStyle/>
                    <a:p>
                      <a:pPr lvl="0">
                        <a:buNone/>
                      </a:pPr>
                      <a:r>
                        <a:rPr lang="en-US" sz="1200" b="0" i="0" u="none" strike="noStrike" noProof="0">
                          <a:solidFill>
                            <a:srgbClr val="111111"/>
                          </a:solidFill>
                          <a:latin typeface="Corbel" panose="020B0503020204020204"/>
                        </a:rPr>
                        <a:t>2 Fair</a:t>
                      </a:r>
                      <a:endParaRPr lang="en-US"/>
                    </a:p>
                  </a:txBody>
                  <a:tcPr/>
                </a:tc>
                <a:tc>
                  <a:txBody>
                    <a:bodyPr/>
                    <a:lstStyle/>
                    <a:p>
                      <a:pPr lvl="0">
                        <a:buNone/>
                      </a:pPr>
                      <a:r>
                        <a:rPr lang="en-US" sz="1200" b="0" i="0" u="none" strike="noStrike" noProof="0">
                          <a:solidFill>
                            <a:srgbClr val="111111"/>
                          </a:solidFill>
                          <a:latin typeface="Corbel" panose="020B0503020204020204"/>
                        </a:rPr>
                        <a:t>3 Good</a:t>
                      </a:r>
                      <a:endParaRPr lang="en-US"/>
                    </a:p>
                  </a:txBody>
                  <a:tcPr/>
                </a:tc>
                <a:tc>
                  <a:txBody>
                    <a:bodyPr/>
                    <a:lstStyle/>
                    <a:p>
                      <a:pPr lvl="0">
                        <a:buNone/>
                      </a:pPr>
                      <a:r>
                        <a:rPr lang="en-US" sz="1200" b="0" i="0" u="none" strike="noStrike" noProof="0">
                          <a:solidFill>
                            <a:srgbClr val="111111"/>
                          </a:solidFill>
                          <a:latin typeface="Corbel" panose="020B0503020204020204"/>
                        </a:rPr>
                        <a:t>4 Very Good</a:t>
                      </a:r>
                      <a:endParaRPr lang="en-US"/>
                    </a:p>
                  </a:txBody>
                  <a:tcPr/>
                </a:tc>
                <a:tc>
                  <a:txBody>
                    <a:bodyPr/>
                    <a:lstStyle/>
                    <a:p>
                      <a:pPr lvl="0">
                        <a:buNone/>
                      </a:pPr>
                      <a:r>
                        <a:rPr lang="en-US" sz="1200" b="0" i="0" u="none" strike="noStrike" noProof="0">
                          <a:solidFill>
                            <a:srgbClr val="111111"/>
                          </a:solidFill>
                          <a:latin typeface="Corbel" panose="020B0503020204020204"/>
                        </a:rPr>
                        <a:t>5 Exceptional</a:t>
                      </a:r>
                      <a:endParaRPr lang="en-US"/>
                    </a:p>
                  </a:txBody>
                  <a:tcPr/>
                </a:tc>
                <a:extLst>
                  <a:ext uri="{0D108BD9-81ED-4DB2-BD59-A6C34878D82A}">
                    <a16:rowId xmlns:a16="http://schemas.microsoft.com/office/drawing/2014/main" val="2959350146"/>
                  </a:ext>
                </a:extLst>
              </a:tr>
              <a:tr h="641671">
                <a:tc>
                  <a:txBody>
                    <a:bodyPr/>
                    <a:lstStyle/>
                    <a:p>
                      <a:pPr lvl="0" algn="l">
                        <a:lnSpc>
                          <a:spcPct val="100000"/>
                        </a:lnSpc>
                        <a:spcBef>
                          <a:spcPct val="0"/>
                        </a:spcBef>
                        <a:spcAft>
                          <a:spcPct val="0"/>
                        </a:spcAft>
                        <a:buNone/>
                      </a:pPr>
                      <a:r>
                        <a:rPr lang="en-US" sz="1200" i="0">
                          <a:solidFill>
                            <a:srgbClr val="111111"/>
                          </a:solidFill>
                        </a:rPr>
                        <a:t>1. How easy is it to navigate the app?</a:t>
                      </a:r>
                      <a:endParaRPr lang="en-US"/>
                    </a:p>
                    <a:p>
                      <a:pPr lvl="0">
                        <a:buNone/>
                      </a:pPr>
                      <a:endParaRPr lang="en-US"/>
                    </a:p>
                  </a:txBody>
                  <a:tcPr/>
                </a:tc>
                <a:tc>
                  <a:txBody>
                    <a:bodyPr/>
                    <a:lstStyle/>
                    <a:p>
                      <a:endParaRPr lang="en-US"/>
                    </a:p>
                  </a:txBody>
                  <a:tcPr/>
                </a:tc>
                <a:tc>
                  <a:txBody>
                    <a:bodyPr/>
                    <a:lstStyle/>
                    <a:p>
                      <a:r>
                        <a:rPr lang="en-US"/>
                        <a:t>√</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57282773"/>
                  </a:ext>
                </a:extLst>
              </a:tr>
              <a:tr h="641671">
                <a:tc>
                  <a:txBody>
                    <a:bodyPr/>
                    <a:lstStyle/>
                    <a:p>
                      <a:pPr lvl="0" algn="l">
                        <a:lnSpc>
                          <a:spcPct val="100000"/>
                        </a:lnSpc>
                        <a:spcBef>
                          <a:spcPct val="0"/>
                        </a:spcBef>
                        <a:spcAft>
                          <a:spcPct val="0"/>
                        </a:spcAft>
                        <a:buNone/>
                      </a:pPr>
                      <a:r>
                        <a:rPr lang="en-US" sz="1200" b="0" i="0" u="none" strike="noStrike" noProof="0" dirty="0">
                          <a:solidFill>
                            <a:srgbClr val="111111"/>
                          </a:solidFill>
                          <a:latin typeface="Corbel" panose="020B0503020204020204"/>
                        </a:rPr>
                        <a:t>2. How helpful are the resources and tools provided in the app?</a:t>
                      </a:r>
                      <a:endParaRPr lang="en-US" sz="1200" b="0" i="0" u="none" strike="noStrike" noProof="0" dirty="0">
                        <a:solidFill>
                          <a:srgbClr val="000000"/>
                        </a:solidFill>
                        <a:latin typeface="Corbel" panose="020B0503020204020204"/>
                      </a:endParaRPr>
                    </a:p>
                    <a:p>
                      <a:pPr lvl="0">
                        <a:buNone/>
                      </a:pPr>
                      <a:endParaRPr lang="en-US" dirty="0"/>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r>
                        <a:rPr lang="en-US"/>
                        <a:t>√</a:t>
                      </a:r>
                    </a:p>
                  </a:txBody>
                  <a:tcPr/>
                </a:tc>
                <a:tc>
                  <a:txBody>
                    <a:bodyPr/>
                    <a:lstStyle/>
                    <a:p>
                      <a:pPr lvl="0">
                        <a:buNone/>
                      </a:pPr>
                      <a:endParaRPr lang="en-US"/>
                    </a:p>
                  </a:txBody>
                  <a:tcPr/>
                </a:tc>
                <a:extLst>
                  <a:ext uri="{0D108BD9-81ED-4DB2-BD59-A6C34878D82A}">
                    <a16:rowId xmlns:a16="http://schemas.microsoft.com/office/drawing/2014/main" val="4113078409"/>
                  </a:ext>
                </a:extLst>
              </a:tr>
              <a:tr h="534726">
                <a:tc>
                  <a:txBody>
                    <a:bodyPr/>
                    <a:lstStyle/>
                    <a:p>
                      <a:pPr lvl="0">
                        <a:buNone/>
                      </a:pPr>
                      <a:r>
                        <a:rPr lang="en-US" sz="1200" b="0" i="0" u="none" strike="noStrike" noProof="0" dirty="0">
                          <a:solidFill>
                            <a:srgbClr val="111111"/>
                          </a:solidFill>
                          <a:latin typeface="Corbel" panose="020B0503020204020204"/>
                        </a:rPr>
                        <a:t>3. How satisfied are you with the educational resources and features?</a:t>
                      </a:r>
                      <a:endParaRPr lang="en-US" dirty="0"/>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r>
                        <a:rPr lang="en-US"/>
                        <a:t>√</a:t>
                      </a:r>
                    </a:p>
                  </a:txBody>
                  <a:tcPr/>
                </a:tc>
                <a:tc>
                  <a:txBody>
                    <a:bodyPr/>
                    <a:lstStyle/>
                    <a:p>
                      <a:pPr lvl="0">
                        <a:buNone/>
                      </a:pPr>
                      <a:endParaRPr lang="en-US" dirty="0"/>
                    </a:p>
                  </a:txBody>
                  <a:tcPr/>
                </a:tc>
                <a:extLst>
                  <a:ext uri="{0D108BD9-81ED-4DB2-BD59-A6C34878D82A}">
                    <a16:rowId xmlns:a16="http://schemas.microsoft.com/office/drawing/2014/main" val="2264876565"/>
                  </a:ext>
                </a:extLst>
              </a:tr>
            </a:tbl>
          </a:graphicData>
        </a:graphic>
      </p:graphicFrame>
      <p:sp>
        <p:nvSpPr>
          <p:cNvPr id="6" name="TextBox 5">
            <a:extLst>
              <a:ext uri="{FF2B5EF4-FFF2-40B4-BE49-F238E27FC236}">
                <a16:creationId xmlns:a16="http://schemas.microsoft.com/office/drawing/2014/main" id="{FB09F3C1-D730-FFD8-6BF8-0700BC4D1E8C}"/>
              </a:ext>
            </a:extLst>
          </p:cNvPr>
          <p:cNvSpPr txBox="1"/>
          <p:nvPr/>
        </p:nvSpPr>
        <p:spPr>
          <a:xfrm>
            <a:off x="5506356" y="4218214"/>
            <a:ext cx="36467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CUE – CARDS</a:t>
            </a:r>
          </a:p>
        </p:txBody>
      </p:sp>
      <p:graphicFrame>
        <p:nvGraphicFramePr>
          <p:cNvPr id="7" name="Table 6">
            <a:extLst>
              <a:ext uri="{FF2B5EF4-FFF2-40B4-BE49-F238E27FC236}">
                <a16:creationId xmlns:a16="http://schemas.microsoft.com/office/drawing/2014/main" id="{819D5C9D-1E24-63A4-605D-5E24908C644B}"/>
              </a:ext>
            </a:extLst>
          </p:cNvPr>
          <p:cNvGraphicFramePr>
            <a:graphicFrameLocks noGrp="1"/>
          </p:cNvGraphicFramePr>
          <p:nvPr>
            <p:extLst>
              <p:ext uri="{D42A27DB-BD31-4B8C-83A1-F6EECF244321}">
                <p14:modId xmlns:p14="http://schemas.microsoft.com/office/powerpoint/2010/main" val="3817156629"/>
              </p:ext>
            </p:extLst>
          </p:nvPr>
        </p:nvGraphicFramePr>
        <p:xfrm>
          <a:off x="2683565" y="4583043"/>
          <a:ext cx="7470923" cy="2041365"/>
        </p:xfrm>
        <a:graphic>
          <a:graphicData uri="http://schemas.openxmlformats.org/drawingml/2006/table">
            <a:tbl>
              <a:tblPr firstRow="1" bandRow="1">
                <a:tableStyleId>{5C22544A-7EE6-4342-B048-85BDC9FD1C3A}</a:tableStyleId>
              </a:tblPr>
              <a:tblGrid>
                <a:gridCol w="7470923">
                  <a:extLst>
                    <a:ext uri="{9D8B030D-6E8A-4147-A177-3AD203B41FA5}">
                      <a16:colId xmlns:a16="http://schemas.microsoft.com/office/drawing/2014/main" val="415682100"/>
                    </a:ext>
                  </a:extLst>
                </a:gridCol>
              </a:tblGrid>
              <a:tr h="2041365">
                <a:tc>
                  <a:txBody>
                    <a:bodyPr/>
                    <a:lstStyle/>
                    <a:p>
                      <a:pPr marL="285750" lvl="0" indent="-285750" algn="l">
                        <a:lnSpc>
                          <a:spcPct val="100000"/>
                        </a:lnSpc>
                        <a:spcBef>
                          <a:spcPct val="0"/>
                        </a:spcBef>
                        <a:spcAft>
                          <a:spcPct val="0"/>
                        </a:spcAft>
                        <a:buFont typeface="Arial"/>
                        <a:buChar char="•"/>
                      </a:pPr>
                      <a:r>
                        <a:rPr lang="en-US" sz="1200" b="1" i="0" u="none" strike="noStrike" noProof="0" dirty="0">
                          <a:solidFill>
                            <a:srgbClr val="111111"/>
                          </a:solidFill>
                          <a:latin typeface="Corbel" panose="020B0503020204020204"/>
                        </a:rPr>
                        <a:t>Cultural learning</a:t>
                      </a:r>
                      <a:endParaRPr lang="en-US" dirty="0"/>
                    </a:p>
                    <a:p>
                      <a:pPr marL="742950" lvl="1" indent="-285750" algn="l">
                        <a:lnSpc>
                          <a:spcPct val="100000"/>
                        </a:lnSpc>
                        <a:spcBef>
                          <a:spcPct val="0"/>
                        </a:spcBef>
                        <a:spcAft>
                          <a:spcPct val="0"/>
                        </a:spcAft>
                        <a:buFont typeface="Arial"/>
                        <a:buChar char="•"/>
                      </a:pPr>
                      <a:r>
                        <a:rPr lang="en-US" sz="1200" b="0" i="0" u="none" strike="noStrike" noProof="0" dirty="0">
                          <a:solidFill>
                            <a:srgbClr val="111111"/>
                          </a:solidFill>
                          <a:latin typeface="Corbel" panose="020B0503020204020204"/>
                        </a:rPr>
                        <a:t> How do you combine Western and local studies?</a:t>
                      </a:r>
                      <a:endParaRPr lang="en-US" dirty="0"/>
                    </a:p>
                    <a:p>
                      <a:pPr marL="285750" lvl="0" indent="-285750" algn="l">
                        <a:lnSpc>
                          <a:spcPct val="100000"/>
                        </a:lnSpc>
                        <a:spcBef>
                          <a:spcPct val="0"/>
                        </a:spcBef>
                        <a:spcAft>
                          <a:spcPct val="0"/>
                        </a:spcAft>
                        <a:buFont typeface="Arial"/>
                        <a:buChar char="•"/>
                      </a:pPr>
                      <a:r>
                        <a:rPr lang="en-US" sz="1200" b="1" i="0" u="none" strike="noStrike" noProof="0" dirty="0">
                          <a:solidFill>
                            <a:srgbClr val="111111"/>
                          </a:solidFill>
                          <a:latin typeface="Corbel" panose="020B0503020204020204"/>
                        </a:rPr>
                        <a:t>Crisis Management</a:t>
                      </a:r>
                      <a:r>
                        <a:rPr lang="en-US" sz="1200" b="0" i="0" u="none" strike="noStrike" noProof="0" dirty="0">
                          <a:solidFill>
                            <a:srgbClr val="111111"/>
                          </a:solidFill>
                          <a:latin typeface="Corbel" panose="020B0503020204020204"/>
                        </a:rPr>
                        <a:t>:</a:t>
                      </a:r>
                      <a:endParaRPr lang="en-US" dirty="0"/>
                    </a:p>
                    <a:p>
                      <a:pPr marL="742950" lvl="1" indent="-285750" algn="l">
                        <a:lnSpc>
                          <a:spcPct val="100000"/>
                        </a:lnSpc>
                        <a:spcBef>
                          <a:spcPct val="0"/>
                        </a:spcBef>
                        <a:spcAft>
                          <a:spcPct val="0"/>
                        </a:spcAft>
                        <a:buFont typeface="Arial"/>
                        <a:buChar char="•"/>
                      </a:pPr>
                      <a:r>
                        <a:rPr lang="en-US" sz="1200" b="0" i="0" u="none" strike="noStrike" noProof="0" dirty="0">
                          <a:solidFill>
                            <a:srgbClr val="111111"/>
                          </a:solidFill>
                          <a:latin typeface="Corbel" panose="020B0503020204020204"/>
                        </a:rPr>
                        <a:t>What strategies do you use for managing student analysis?</a:t>
                      </a:r>
                      <a:endParaRPr lang="en-US" dirty="0"/>
                    </a:p>
                    <a:p>
                      <a:pPr marL="285750" lvl="0" indent="-285750" algn="l">
                        <a:lnSpc>
                          <a:spcPct val="100000"/>
                        </a:lnSpc>
                        <a:spcBef>
                          <a:spcPct val="0"/>
                        </a:spcBef>
                        <a:spcAft>
                          <a:spcPct val="0"/>
                        </a:spcAft>
                        <a:buFont typeface="Arial"/>
                        <a:buChar char="•"/>
                      </a:pPr>
                      <a:r>
                        <a:rPr lang="en-US" sz="1200" b="1" i="0" u="none" strike="noStrike" noProof="0" dirty="0">
                          <a:solidFill>
                            <a:srgbClr val="111111"/>
                          </a:solidFill>
                          <a:latin typeface="Corbel" panose="020B0503020204020204"/>
                        </a:rPr>
                        <a:t>Student Assessment</a:t>
                      </a:r>
                      <a:r>
                        <a:rPr lang="en-US" sz="1200" b="0" i="0" u="none" strike="noStrike" noProof="0" dirty="0">
                          <a:solidFill>
                            <a:srgbClr val="111111"/>
                          </a:solidFill>
                          <a:latin typeface="Corbel" panose="020B0503020204020204"/>
                        </a:rPr>
                        <a:t>:</a:t>
                      </a:r>
                      <a:endParaRPr lang="en-US" dirty="0"/>
                    </a:p>
                    <a:p>
                      <a:pPr marL="742950" lvl="1" indent="-285750" algn="l">
                        <a:lnSpc>
                          <a:spcPct val="100000"/>
                        </a:lnSpc>
                        <a:spcBef>
                          <a:spcPct val="0"/>
                        </a:spcBef>
                        <a:spcAft>
                          <a:spcPct val="0"/>
                        </a:spcAft>
                        <a:buFont typeface="Arial"/>
                        <a:buChar char="•"/>
                      </a:pPr>
                      <a:r>
                        <a:rPr lang="en-US" sz="1200" b="0" i="0" u="none" strike="noStrike" noProof="0" dirty="0">
                          <a:solidFill>
                            <a:srgbClr val="111111"/>
                          </a:solidFill>
                          <a:latin typeface="Corbel" panose="020B0503020204020204"/>
                        </a:rPr>
                        <a:t>What are the key components of a comprehensive student assessment?</a:t>
                      </a:r>
                      <a:endParaRPr lang="en-US" dirty="0"/>
                    </a:p>
                    <a:p>
                      <a:pPr marL="285750" lvl="0" indent="-285750" algn="l">
                        <a:lnSpc>
                          <a:spcPct val="100000"/>
                        </a:lnSpc>
                        <a:spcBef>
                          <a:spcPct val="0"/>
                        </a:spcBef>
                        <a:spcAft>
                          <a:spcPct val="0"/>
                        </a:spcAft>
                        <a:buFont typeface="Arial"/>
                        <a:buChar char="•"/>
                      </a:pPr>
                      <a:r>
                        <a:rPr lang="en-US" sz="1200" b="1" i="0" u="none" strike="noStrike" noProof="0" dirty="0">
                          <a:solidFill>
                            <a:srgbClr val="111111"/>
                          </a:solidFill>
                        </a:rPr>
                        <a:t>Subject Plans</a:t>
                      </a:r>
                      <a:r>
                        <a:rPr lang="en-US" sz="1200" b="0" i="0" u="none" strike="noStrike" noProof="0" dirty="0">
                          <a:solidFill>
                            <a:srgbClr val="111111"/>
                          </a:solidFill>
                        </a:rPr>
                        <a:t>:</a:t>
                      </a:r>
                      <a:endParaRPr lang="en-US" dirty="0"/>
                    </a:p>
                    <a:p>
                      <a:pPr marL="742950" lvl="1" indent="-285750" algn="l">
                        <a:lnSpc>
                          <a:spcPct val="100000"/>
                        </a:lnSpc>
                        <a:spcBef>
                          <a:spcPct val="0"/>
                        </a:spcBef>
                        <a:spcAft>
                          <a:spcPct val="0"/>
                        </a:spcAft>
                        <a:buFont typeface="Arial"/>
                        <a:buChar char="•"/>
                      </a:pPr>
                      <a:r>
                        <a:rPr lang="en-US" sz="1200" b="0" i="0" u="none" strike="noStrike" noProof="0" dirty="0">
                          <a:solidFill>
                            <a:srgbClr val="111111"/>
                          </a:solidFill>
                        </a:rPr>
                        <a:t>How do you develop and customize lesson plans for your patients?</a:t>
                      </a:r>
                      <a:endParaRPr lang="en-US" dirty="0"/>
                    </a:p>
                    <a:p>
                      <a:pPr marL="285750" lvl="0" indent="-285750" algn="l">
                        <a:lnSpc>
                          <a:spcPct val="100000"/>
                        </a:lnSpc>
                        <a:spcBef>
                          <a:spcPct val="0"/>
                        </a:spcBef>
                        <a:spcAft>
                          <a:spcPct val="0"/>
                        </a:spcAft>
                        <a:buFont typeface="Arial"/>
                        <a:buChar char="•"/>
                      </a:pPr>
                      <a:r>
                        <a:rPr lang="en-US" sz="1200" b="1" i="0" u="none" strike="noStrike" noProof="0" dirty="0">
                          <a:solidFill>
                            <a:srgbClr val="111111"/>
                          </a:solidFill>
                        </a:rPr>
                        <a:t>Integrated learning</a:t>
                      </a:r>
                      <a:r>
                        <a:rPr lang="en-US" sz="1200" b="0" i="0" u="none" strike="noStrike" noProof="0" dirty="0">
                          <a:solidFill>
                            <a:srgbClr val="111111"/>
                          </a:solidFill>
                        </a:rPr>
                        <a:t>:</a:t>
                      </a:r>
                      <a:endParaRPr lang="en-US" dirty="0"/>
                    </a:p>
                    <a:p>
                      <a:pPr marL="742950" lvl="1" indent="-285750" algn="l">
                        <a:lnSpc>
                          <a:spcPct val="100000"/>
                        </a:lnSpc>
                        <a:spcBef>
                          <a:spcPct val="0"/>
                        </a:spcBef>
                        <a:spcAft>
                          <a:spcPct val="0"/>
                        </a:spcAft>
                        <a:buFont typeface="Arial"/>
                        <a:buChar char="•"/>
                      </a:pPr>
                      <a:r>
                        <a:rPr lang="en-US" sz="1200" b="0" i="0" u="none" strike="noStrike" noProof="0" dirty="0">
                          <a:solidFill>
                            <a:srgbClr val="111111"/>
                          </a:solidFill>
                        </a:rPr>
                        <a:t>How do you approach subjects for students by integrated learning/playing</a:t>
                      </a:r>
                      <a:endParaRPr lang="en-US" dirty="0"/>
                    </a:p>
                  </a:txBody>
                  <a:tcPr/>
                </a:tc>
                <a:extLst>
                  <a:ext uri="{0D108BD9-81ED-4DB2-BD59-A6C34878D82A}">
                    <a16:rowId xmlns:a16="http://schemas.microsoft.com/office/drawing/2014/main" val="974850642"/>
                  </a:ext>
                </a:extLst>
              </a:tr>
            </a:tbl>
          </a:graphicData>
        </a:graphic>
      </p:graphicFrame>
      <p:pic>
        <p:nvPicPr>
          <p:cNvPr id="9" name="Picture 8">
            <a:extLst>
              <a:ext uri="{FF2B5EF4-FFF2-40B4-BE49-F238E27FC236}">
                <a16:creationId xmlns:a16="http://schemas.microsoft.com/office/drawing/2014/main" id="{CECEAAF9-C13C-D037-FEB1-2BC1D73329C4}"/>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142454" y="0"/>
            <a:ext cx="1056272" cy="1287332"/>
          </a:xfrm>
          <a:prstGeom prst="rect">
            <a:avLst/>
          </a:prstGeom>
        </p:spPr>
      </p:pic>
      <p:pic>
        <p:nvPicPr>
          <p:cNvPr id="8" name="Picture 7">
            <a:extLst>
              <a:ext uri="{FF2B5EF4-FFF2-40B4-BE49-F238E27FC236}">
                <a16:creationId xmlns:a16="http://schemas.microsoft.com/office/drawing/2014/main" id="{1FB31897-59AC-36CD-8093-09A972BDBCB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21060" y="43374"/>
            <a:ext cx="1009650" cy="947737"/>
          </a:xfrm>
          <a:prstGeom prst="rect">
            <a:avLst/>
          </a:prstGeom>
        </p:spPr>
      </p:pic>
    </p:spTree>
    <p:extLst>
      <p:ext uri="{BB962C8B-B14F-4D97-AF65-F5344CB8AC3E}">
        <p14:creationId xmlns:p14="http://schemas.microsoft.com/office/powerpoint/2010/main" val="1418763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7128D-24C7-1064-D26A-5D71BEFB7092}"/>
              </a:ext>
            </a:extLst>
          </p:cNvPr>
          <p:cNvSpPr>
            <a:spLocks noGrp="1"/>
          </p:cNvSpPr>
          <p:nvPr>
            <p:ph type="title"/>
          </p:nvPr>
        </p:nvSpPr>
        <p:spPr>
          <a:xfrm>
            <a:off x="1282335" y="-287357"/>
            <a:ext cx="10018713" cy="1752599"/>
          </a:xfrm>
        </p:spPr>
        <p:txBody>
          <a:bodyPr/>
          <a:lstStyle/>
          <a:p>
            <a:r>
              <a:rPr lang="en-US">
                <a:ea typeface="+mj-lt"/>
                <a:cs typeface="+mj-lt"/>
              </a:rPr>
              <a:t>ACTIVITY MAPPING</a:t>
            </a:r>
            <a:endParaRPr lang="en-US"/>
          </a:p>
          <a:p>
            <a:endParaRPr lang="en-US"/>
          </a:p>
        </p:txBody>
      </p:sp>
      <p:sp>
        <p:nvSpPr>
          <p:cNvPr id="5" name="Content Placeholder 4">
            <a:extLst>
              <a:ext uri="{FF2B5EF4-FFF2-40B4-BE49-F238E27FC236}">
                <a16:creationId xmlns:a16="http://schemas.microsoft.com/office/drawing/2014/main" id="{3B2BFFC5-761D-DE11-741D-10174633DAA4}"/>
              </a:ext>
            </a:extLst>
          </p:cNvPr>
          <p:cNvSpPr>
            <a:spLocks noGrp="1"/>
          </p:cNvSpPr>
          <p:nvPr>
            <p:ph idx="1"/>
          </p:nvPr>
        </p:nvSpPr>
        <p:spPr>
          <a:xfrm>
            <a:off x="1438406" y="509529"/>
            <a:ext cx="3986979" cy="654587"/>
          </a:xfrm>
        </p:spPr>
        <p:txBody>
          <a:bodyPr/>
          <a:lstStyle/>
          <a:p>
            <a:pPr marL="0" indent="0">
              <a:buNone/>
            </a:pPr>
            <a:r>
              <a:rPr lang="en-US"/>
              <a:t>USER JOURNEY MAPPING </a:t>
            </a:r>
          </a:p>
        </p:txBody>
      </p:sp>
      <p:pic>
        <p:nvPicPr>
          <p:cNvPr id="6" name="Picture 5">
            <a:extLst>
              <a:ext uri="{FF2B5EF4-FFF2-40B4-BE49-F238E27FC236}">
                <a16:creationId xmlns:a16="http://schemas.microsoft.com/office/drawing/2014/main" id="{F794611E-98F2-A18C-4BE5-69D37E95CFE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64574" y="1013551"/>
            <a:ext cx="1608464" cy="1608464"/>
          </a:xfrm>
          <a:prstGeom prst="rect">
            <a:avLst/>
          </a:prstGeom>
        </p:spPr>
      </p:pic>
      <p:pic>
        <p:nvPicPr>
          <p:cNvPr id="7" name="Picture 6">
            <a:extLst>
              <a:ext uri="{FF2B5EF4-FFF2-40B4-BE49-F238E27FC236}">
                <a16:creationId xmlns:a16="http://schemas.microsoft.com/office/drawing/2014/main" id="{25459E7B-04B9-F3D7-1A82-77F97CE8E08B}"/>
              </a:ext>
            </a:extLst>
          </p:cNvPr>
          <p:cNvPicPr>
            <a:picLocks noChangeAspect="1"/>
          </p:cNvPicPr>
          <p:nvPr/>
        </p:nvPicPr>
        <p:blipFill>
          <a:blip r:embed="rId4">
            <a:extLst>
              <a:ext uri="{96DAC541-7B7A-43D3-8B79-37D633B846F1}">
                <asvg:svgBlip xmlns:asvg="http://schemas.microsoft.com/office/drawing/2016/SVG/main" r:embed="rId5"/>
              </a:ext>
              <a:ext uri="{837473B0-CC2E-450A-ABE3-18F120FF3D39}">
                <a1611:picAttrSrcUrl xmlns:a1611="http://schemas.microsoft.com/office/drawing/2016/11/main" r:id="rId6"/>
              </a:ext>
            </a:extLst>
          </a:blip>
          <a:stretch>
            <a:fillRect/>
          </a:stretch>
        </p:blipFill>
        <p:spPr>
          <a:xfrm>
            <a:off x="1658371" y="1013552"/>
            <a:ext cx="1650027" cy="1608463"/>
          </a:xfrm>
          <a:prstGeom prst="rect">
            <a:avLst/>
          </a:prstGeom>
        </p:spPr>
      </p:pic>
      <p:pic>
        <p:nvPicPr>
          <p:cNvPr id="9" name="Picture 8">
            <a:extLst>
              <a:ext uri="{FF2B5EF4-FFF2-40B4-BE49-F238E27FC236}">
                <a16:creationId xmlns:a16="http://schemas.microsoft.com/office/drawing/2014/main" id="{E8C6F7E6-D2AB-FD1E-3EE9-28EC06CEA3C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137492" y="4821247"/>
            <a:ext cx="2912125" cy="1557986"/>
          </a:xfrm>
          <a:prstGeom prst="rect">
            <a:avLst/>
          </a:prstGeom>
        </p:spPr>
      </p:pic>
      <p:pic>
        <p:nvPicPr>
          <p:cNvPr id="10" name="Picture 9" descr="A light bulb on a book&#10;&#10;Description automatically generated">
            <a:extLst>
              <a:ext uri="{FF2B5EF4-FFF2-40B4-BE49-F238E27FC236}">
                <a16:creationId xmlns:a16="http://schemas.microsoft.com/office/drawing/2014/main" id="{8EC2C939-EB46-697B-4265-3AED4806B664}"/>
              </a:ext>
            </a:extLst>
          </p:cNvPr>
          <p:cNvPicPr>
            <a:picLocks noChangeAspect="1"/>
          </p:cNvPicPr>
          <p:nvPr/>
        </p:nvPicPr>
        <p:blipFill>
          <a:blip r:embed="rId9"/>
          <a:stretch>
            <a:fillRect/>
          </a:stretch>
        </p:blipFill>
        <p:spPr>
          <a:xfrm>
            <a:off x="5296359" y="5025527"/>
            <a:ext cx="2544896" cy="1746174"/>
          </a:xfrm>
          <a:prstGeom prst="rect">
            <a:avLst/>
          </a:prstGeom>
        </p:spPr>
      </p:pic>
      <p:pic>
        <p:nvPicPr>
          <p:cNvPr id="11" name="Picture 10" descr="A group of hands holding cell phones&#10;&#10;Description automatically generated">
            <a:extLst>
              <a:ext uri="{FF2B5EF4-FFF2-40B4-BE49-F238E27FC236}">
                <a16:creationId xmlns:a16="http://schemas.microsoft.com/office/drawing/2014/main" id="{3522E1EE-E954-89FB-C8F9-B7A0D8AD24D7}"/>
              </a:ext>
            </a:extLst>
          </p:cNvPr>
          <p:cNvPicPr>
            <a:picLocks noChangeAspect="1"/>
          </p:cNvPicPr>
          <p:nvPr/>
        </p:nvPicPr>
        <p:blipFill>
          <a:blip r:embed="rId10"/>
          <a:stretch>
            <a:fillRect/>
          </a:stretch>
        </p:blipFill>
        <p:spPr>
          <a:xfrm>
            <a:off x="4830667" y="2761102"/>
            <a:ext cx="3467100" cy="1905000"/>
          </a:xfrm>
          <a:prstGeom prst="rect">
            <a:avLst/>
          </a:prstGeom>
        </p:spPr>
      </p:pic>
      <p:pic>
        <p:nvPicPr>
          <p:cNvPr id="12" name="Picture 11">
            <a:extLst>
              <a:ext uri="{FF2B5EF4-FFF2-40B4-BE49-F238E27FC236}">
                <a16:creationId xmlns:a16="http://schemas.microsoft.com/office/drawing/2014/main" id="{77EEEC1C-A6DE-189A-0FD9-D60C590A7735}"/>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9438747" y="1013550"/>
            <a:ext cx="2440147" cy="1608464"/>
          </a:xfrm>
          <a:prstGeom prst="rect">
            <a:avLst/>
          </a:prstGeom>
        </p:spPr>
      </p:pic>
      <p:pic>
        <p:nvPicPr>
          <p:cNvPr id="13" name="Picture 12">
            <a:extLst>
              <a:ext uri="{FF2B5EF4-FFF2-40B4-BE49-F238E27FC236}">
                <a16:creationId xmlns:a16="http://schemas.microsoft.com/office/drawing/2014/main" id="{B431BE14-5345-FBAB-56AB-127A8EB8D545}"/>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9381781" y="4881907"/>
            <a:ext cx="2554079" cy="1436669"/>
          </a:xfrm>
          <a:prstGeom prst="rect">
            <a:avLst/>
          </a:prstGeom>
        </p:spPr>
      </p:pic>
      <p:sp>
        <p:nvSpPr>
          <p:cNvPr id="14" name="TextBox 13">
            <a:extLst>
              <a:ext uri="{FF2B5EF4-FFF2-40B4-BE49-F238E27FC236}">
                <a16:creationId xmlns:a16="http://schemas.microsoft.com/office/drawing/2014/main" id="{98AD91C3-CF55-3315-6D7D-541E5135FF57}"/>
              </a:ext>
            </a:extLst>
          </p:cNvPr>
          <p:cNvSpPr txBox="1"/>
          <p:nvPr/>
        </p:nvSpPr>
        <p:spPr>
          <a:xfrm>
            <a:off x="1470338" y="2243070"/>
            <a:ext cx="2039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User action</a:t>
            </a:r>
          </a:p>
        </p:txBody>
      </p:sp>
      <p:sp>
        <p:nvSpPr>
          <p:cNvPr id="15" name="TextBox 14">
            <a:extLst>
              <a:ext uri="{FF2B5EF4-FFF2-40B4-BE49-F238E27FC236}">
                <a16:creationId xmlns:a16="http://schemas.microsoft.com/office/drawing/2014/main" id="{01FA61E6-5051-8FA2-5010-658FD029806F}"/>
              </a:ext>
            </a:extLst>
          </p:cNvPr>
          <p:cNvSpPr txBox="1"/>
          <p:nvPr/>
        </p:nvSpPr>
        <p:spPr>
          <a:xfrm>
            <a:off x="5312535" y="2296732"/>
            <a:ext cx="20069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Consideration</a:t>
            </a:r>
          </a:p>
        </p:txBody>
      </p:sp>
      <p:sp>
        <p:nvSpPr>
          <p:cNvPr id="16" name="TextBox 15">
            <a:extLst>
              <a:ext uri="{FF2B5EF4-FFF2-40B4-BE49-F238E27FC236}">
                <a16:creationId xmlns:a16="http://schemas.microsoft.com/office/drawing/2014/main" id="{682F5BEF-72A1-33CC-A277-012F401EAC16}"/>
              </a:ext>
            </a:extLst>
          </p:cNvPr>
          <p:cNvSpPr txBox="1"/>
          <p:nvPr/>
        </p:nvSpPr>
        <p:spPr>
          <a:xfrm>
            <a:off x="9423042" y="2264535"/>
            <a:ext cx="23933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Decision</a:t>
            </a:r>
          </a:p>
        </p:txBody>
      </p:sp>
      <p:sp>
        <p:nvSpPr>
          <p:cNvPr id="17" name="TextBox 16">
            <a:extLst>
              <a:ext uri="{FF2B5EF4-FFF2-40B4-BE49-F238E27FC236}">
                <a16:creationId xmlns:a16="http://schemas.microsoft.com/office/drawing/2014/main" id="{D3798052-6AAD-9B63-F405-0572E2B78BD9}"/>
              </a:ext>
            </a:extLst>
          </p:cNvPr>
          <p:cNvSpPr txBox="1"/>
          <p:nvPr/>
        </p:nvSpPr>
        <p:spPr>
          <a:xfrm>
            <a:off x="9607174" y="6413057"/>
            <a:ext cx="2092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Onboarding</a:t>
            </a:r>
          </a:p>
        </p:txBody>
      </p:sp>
      <p:sp>
        <p:nvSpPr>
          <p:cNvPr id="19" name="TextBox 18">
            <a:extLst>
              <a:ext uri="{FF2B5EF4-FFF2-40B4-BE49-F238E27FC236}">
                <a16:creationId xmlns:a16="http://schemas.microsoft.com/office/drawing/2014/main" id="{882CBE47-70E5-E945-9F5B-630423BACE0C}"/>
              </a:ext>
            </a:extLst>
          </p:cNvPr>
          <p:cNvSpPr txBox="1"/>
          <p:nvPr/>
        </p:nvSpPr>
        <p:spPr>
          <a:xfrm>
            <a:off x="5473521" y="6375042"/>
            <a:ext cx="23503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Engagement</a:t>
            </a:r>
          </a:p>
        </p:txBody>
      </p:sp>
      <p:sp>
        <p:nvSpPr>
          <p:cNvPr id="20" name="TextBox 19">
            <a:extLst>
              <a:ext uri="{FF2B5EF4-FFF2-40B4-BE49-F238E27FC236}">
                <a16:creationId xmlns:a16="http://schemas.microsoft.com/office/drawing/2014/main" id="{BE0F0473-A89E-E326-B0B8-A22E651BA46C}"/>
              </a:ext>
            </a:extLst>
          </p:cNvPr>
          <p:cNvSpPr txBox="1"/>
          <p:nvPr/>
        </p:nvSpPr>
        <p:spPr>
          <a:xfrm>
            <a:off x="1427408" y="6310648"/>
            <a:ext cx="23396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Feedback and support  </a:t>
            </a:r>
          </a:p>
        </p:txBody>
      </p:sp>
      <p:sp>
        <p:nvSpPr>
          <p:cNvPr id="21" name="TextBox 20">
            <a:extLst>
              <a:ext uri="{FF2B5EF4-FFF2-40B4-BE49-F238E27FC236}">
                <a16:creationId xmlns:a16="http://schemas.microsoft.com/office/drawing/2014/main" id="{80E0801A-7EE5-F478-D7B8-F4AAB2E62F11}"/>
              </a:ext>
            </a:extLst>
          </p:cNvPr>
          <p:cNvSpPr txBox="1"/>
          <p:nvPr/>
        </p:nvSpPr>
        <p:spPr>
          <a:xfrm>
            <a:off x="5033493" y="2854817"/>
            <a:ext cx="30587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Retention</a:t>
            </a:r>
          </a:p>
        </p:txBody>
      </p:sp>
      <p:sp>
        <p:nvSpPr>
          <p:cNvPr id="22" name="Arrow: Right 21">
            <a:extLst>
              <a:ext uri="{FF2B5EF4-FFF2-40B4-BE49-F238E27FC236}">
                <a16:creationId xmlns:a16="http://schemas.microsoft.com/office/drawing/2014/main" id="{9B186155-E9A4-FC6E-7D66-E824BDFE0A6B}"/>
              </a:ext>
            </a:extLst>
          </p:cNvPr>
          <p:cNvSpPr/>
          <p:nvPr/>
        </p:nvSpPr>
        <p:spPr>
          <a:xfrm>
            <a:off x="3734872" y="1599127"/>
            <a:ext cx="1341549" cy="568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129AC3CB-908E-01BC-A567-E35951BB4801}"/>
              </a:ext>
            </a:extLst>
          </p:cNvPr>
          <p:cNvSpPr/>
          <p:nvPr/>
        </p:nvSpPr>
        <p:spPr>
          <a:xfrm>
            <a:off x="7958004" y="1534861"/>
            <a:ext cx="1341549" cy="568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0C8C36CC-C70D-3739-696C-5A1675B57801}"/>
              </a:ext>
            </a:extLst>
          </p:cNvPr>
          <p:cNvSpPr/>
          <p:nvPr/>
        </p:nvSpPr>
        <p:spPr>
          <a:xfrm rot="-5400000" flipH="1" flipV="1">
            <a:off x="9942205" y="3196183"/>
            <a:ext cx="1348401" cy="6705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6A614E5A-DEB2-DC0F-15FE-D1335220346A}"/>
              </a:ext>
            </a:extLst>
          </p:cNvPr>
          <p:cNvSpPr/>
          <p:nvPr/>
        </p:nvSpPr>
        <p:spPr>
          <a:xfrm flipH="1">
            <a:off x="7959168" y="5436668"/>
            <a:ext cx="1320860" cy="568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7B25DE54-81C9-0DC2-4E0A-37F267171E5C}"/>
              </a:ext>
            </a:extLst>
          </p:cNvPr>
          <p:cNvSpPr/>
          <p:nvPr/>
        </p:nvSpPr>
        <p:spPr>
          <a:xfrm flipH="1">
            <a:off x="4048179" y="5436667"/>
            <a:ext cx="1036259" cy="568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Bent 27">
            <a:extLst>
              <a:ext uri="{FF2B5EF4-FFF2-40B4-BE49-F238E27FC236}">
                <a16:creationId xmlns:a16="http://schemas.microsoft.com/office/drawing/2014/main" id="{0621F7B9-4447-5703-5840-C900279F27F7}"/>
              </a:ext>
            </a:extLst>
          </p:cNvPr>
          <p:cNvSpPr/>
          <p:nvPr/>
        </p:nvSpPr>
        <p:spPr>
          <a:xfrm>
            <a:off x="2493019" y="3231098"/>
            <a:ext cx="1649684" cy="1193103"/>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DB081922-07AF-AF54-9FC4-9B6A424A6D83}"/>
              </a:ext>
            </a:extLst>
          </p:cNvPr>
          <p:cNvSpPr txBox="1"/>
          <p:nvPr/>
        </p:nvSpPr>
        <p:spPr>
          <a:xfrm>
            <a:off x="9438747" y="2622014"/>
            <a:ext cx="2440147" cy="369332"/>
          </a:xfrm>
          <a:prstGeom prst="rect">
            <a:avLst/>
          </a:prstGeom>
          <a:noFill/>
        </p:spPr>
        <p:txBody>
          <a:bodyPr wrap="square" rtlCol="0">
            <a:spAutoFit/>
          </a:bodyPr>
          <a:lstStyle/>
          <a:p>
            <a:r>
              <a:rPr lang="en-IN" sz="900">
                <a:hlinkClick r:id="rId12" tooltip="https://www.picpedia.org/highway-signs/d/decision-making.html"/>
              </a:rPr>
              <a:t>This Photo</a:t>
            </a:r>
            <a:r>
              <a:rPr lang="en-IN" sz="900"/>
              <a:t> by Unknown Author is licensed under </a:t>
            </a:r>
            <a:r>
              <a:rPr lang="en-IN" sz="900">
                <a:hlinkClick r:id="rId15" tooltip="https://creativecommons.org/licenses/by-sa/3.0/"/>
              </a:rPr>
              <a:t>CC BY-SA</a:t>
            </a:r>
            <a:endParaRPr lang="en-IN" sz="900"/>
          </a:p>
        </p:txBody>
      </p:sp>
      <p:sp>
        <p:nvSpPr>
          <p:cNvPr id="8" name="TextBox 7">
            <a:extLst>
              <a:ext uri="{FF2B5EF4-FFF2-40B4-BE49-F238E27FC236}">
                <a16:creationId xmlns:a16="http://schemas.microsoft.com/office/drawing/2014/main" id="{21E8B008-E989-411B-9FD2-164B1186B5BF}"/>
              </a:ext>
            </a:extLst>
          </p:cNvPr>
          <p:cNvSpPr txBox="1"/>
          <p:nvPr/>
        </p:nvSpPr>
        <p:spPr>
          <a:xfrm>
            <a:off x="9381781" y="6318576"/>
            <a:ext cx="2554079" cy="369332"/>
          </a:xfrm>
          <a:prstGeom prst="rect">
            <a:avLst/>
          </a:prstGeom>
          <a:noFill/>
        </p:spPr>
        <p:txBody>
          <a:bodyPr wrap="square" rtlCol="0">
            <a:spAutoFit/>
          </a:bodyPr>
          <a:lstStyle/>
          <a:p>
            <a:r>
              <a:rPr lang="en-IN" sz="900">
                <a:hlinkClick r:id="rId14" tooltip="https://www.peoplematters.in/article/talent-management/how-digital-is-changing-employee-onboarding-15553"/>
              </a:rPr>
              <a:t>This Photo</a:t>
            </a:r>
            <a:r>
              <a:rPr lang="en-IN" sz="900"/>
              <a:t> by Unknown Author is licensed under </a:t>
            </a:r>
            <a:r>
              <a:rPr lang="en-IN" sz="900">
                <a:hlinkClick r:id="rId16" tooltip="https://creativecommons.org/licenses/by-nc-sa/3.0/"/>
              </a:rPr>
              <a:t>CC BY-SA-NC</a:t>
            </a:r>
            <a:endParaRPr lang="en-IN" sz="900"/>
          </a:p>
        </p:txBody>
      </p:sp>
      <p:pic>
        <p:nvPicPr>
          <p:cNvPr id="4" name="Picture 3">
            <a:extLst>
              <a:ext uri="{FF2B5EF4-FFF2-40B4-BE49-F238E27FC236}">
                <a16:creationId xmlns:a16="http://schemas.microsoft.com/office/drawing/2014/main" id="{3BA2CF2F-E511-E58A-5FF7-907174EE026C}"/>
              </a:ext>
            </a:extLst>
          </p:cNvPr>
          <p:cNvPicPr>
            <a:picLocks noChangeAspect="1"/>
          </p:cNvPicPr>
          <p:nvPr/>
        </p:nvPicPr>
        <p:blipFill>
          <a:blip r:embed="rId17">
            <a:alphaModFix amt="50000"/>
            <a:extLst>
              <a:ext uri="{28A0092B-C50C-407E-A947-70E740481C1C}">
                <a14:useLocalDpi xmlns:a14="http://schemas.microsoft.com/office/drawing/2010/main" val="0"/>
              </a:ext>
            </a:extLst>
          </a:blip>
          <a:stretch>
            <a:fillRect/>
          </a:stretch>
        </p:blipFill>
        <p:spPr>
          <a:xfrm>
            <a:off x="11171854" y="-134137"/>
            <a:ext cx="1056272" cy="1287332"/>
          </a:xfrm>
          <a:prstGeom prst="rect">
            <a:avLst/>
          </a:prstGeom>
        </p:spPr>
      </p:pic>
      <p:pic>
        <p:nvPicPr>
          <p:cNvPr id="18" name="Picture 17">
            <a:extLst>
              <a:ext uri="{FF2B5EF4-FFF2-40B4-BE49-F238E27FC236}">
                <a16:creationId xmlns:a16="http://schemas.microsoft.com/office/drawing/2014/main" id="{4E7E6427-FF4F-8C8C-6BBE-6E2ADAEFF2BC}"/>
              </a:ext>
            </a:extLst>
          </p:cNvPr>
          <p:cNvPicPr>
            <a:picLocks noChangeAspect="1"/>
          </p:cNvPicPr>
          <p:nvPr/>
        </p:nvPicPr>
        <p:blipFill>
          <a:blip r:embed="rId18">
            <a:alphaModFix amt="50000"/>
            <a:extLst>
              <a:ext uri="{28A0092B-C50C-407E-A947-70E740481C1C}">
                <a14:useLocalDpi xmlns:a14="http://schemas.microsoft.com/office/drawing/2010/main" val="0"/>
              </a:ext>
            </a:extLst>
          </a:blip>
          <a:stretch>
            <a:fillRect/>
          </a:stretch>
        </p:blipFill>
        <p:spPr>
          <a:xfrm>
            <a:off x="121060" y="43374"/>
            <a:ext cx="1009650" cy="947737"/>
          </a:xfrm>
          <a:prstGeom prst="rect">
            <a:avLst/>
          </a:prstGeom>
        </p:spPr>
      </p:pic>
    </p:spTree>
    <p:extLst>
      <p:ext uri="{BB962C8B-B14F-4D97-AF65-F5344CB8AC3E}">
        <p14:creationId xmlns:p14="http://schemas.microsoft.com/office/powerpoint/2010/main" val="666851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F66CE-AAF0-873D-2C5F-E4907A900C44}"/>
              </a:ext>
            </a:extLst>
          </p:cNvPr>
          <p:cNvSpPr>
            <a:spLocks noGrp="1"/>
          </p:cNvSpPr>
          <p:nvPr>
            <p:ph type="title"/>
          </p:nvPr>
        </p:nvSpPr>
        <p:spPr>
          <a:xfrm>
            <a:off x="1319058" y="-535236"/>
            <a:ext cx="10018713" cy="1752599"/>
          </a:xfrm>
        </p:spPr>
        <p:txBody>
          <a:bodyPr/>
          <a:lstStyle/>
          <a:p>
            <a:r>
              <a:rPr lang="en-US"/>
              <a:t>PERSONAS AND OIOR TABLE </a:t>
            </a:r>
          </a:p>
        </p:txBody>
      </p:sp>
      <p:graphicFrame>
        <p:nvGraphicFramePr>
          <p:cNvPr id="4" name="Content Placeholder 3">
            <a:extLst>
              <a:ext uri="{FF2B5EF4-FFF2-40B4-BE49-F238E27FC236}">
                <a16:creationId xmlns:a16="http://schemas.microsoft.com/office/drawing/2014/main" id="{3458F6FF-ADE8-540F-B455-E027C0BC633F}"/>
              </a:ext>
            </a:extLst>
          </p:cNvPr>
          <p:cNvGraphicFramePr>
            <a:graphicFrameLocks noGrp="1"/>
          </p:cNvGraphicFramePr>
          <p:nvPr>
            <p:ph idx="1"/>
            <p:extLst>
              <p:ext uri="{D42A27DB-BD31-4B8C-83A1-F6EECF244321}">
                <p14:modId xmlns:p14="http://schemas.microsoft.com/office/powerpoint/2010/main" val="3463775083"/>
              </p:ext>
            </p:extLst>
          </p:nvPr>
        </p:nvGraphicFramePr>
        <p:xfrm>
          <a:off x="609600" y="2857763"/>
          <a:ext cx="9611590" cy="4236720"/>
        </p:xfrm>
        <a:graphic>
          <a:graphicData uri="http://schemas.openxmlformats.org/drawingml/2006/table">
            <a:tbl>
              <a:tblPr firstRow="1" bandRow="1">
                <a:tableStyleId>{5C22544A-7EE6-4342-B048-85BDC9FD1C3A}</a:tableStyleId>
              </a:tblPr>
              <a:tblGrid>
                <a:gridCol w="2246675">
                  <a:extLst>
                    <a:ext uri="{9D8B030D-6E8A-4147-A177-3AD203B41FA5}">
                      <a16:colId xmlns:a16="http://schemas.microsoft.com/office/drawing/2014/main" val="3397205195"/>
                    </a:ext>
                  </a:extLst>
                </a:gridCol>
                <a:gridCol w="2416484">
                  <a:extLst>
                    <a:ext uri="{9D8B030D-6E8A-4147-A177-3AD203B41FA5}">
                      <a16:colId xmlns:a16="http://schemas.microsoft.com/office/drawing/2014/main" val="844763957"/>
                    </a:ext>
                  </a:extLst>
                </a:gridCol>
                <a:gridCol w="2314276">
                  <a:extLst>
                    <a:ext uri="{9D8B030D-6E8A-4147-A177-3AD203B41FA5}">
                      <a16:colId xmlns:a16="http://schemas.microsoft.com/office/drawing/2014/main" val="4293389381"/>
                    </a:ext>
                  </a:extLst>
                </a:gridCol>
                <a:gridCol w="2634155">
                  <a:extLst>
                    <a:ext uri="{9D8B030D-6E8A-4147-A177-3AD203B41FA5}">
                      <a16:colId xmlns:a16="http://schemas.microsoft.com/office/drawing/2014/main" val="2107317924"/>
                    </a:ext>
                  </a:extLst>
                </a:gridCol>
              </a:tblGrid>
              <a:tr h="351253">
                <a:tc>
                  <a:txBody>
                    <a:bodyPr/>
                    <a:lstStyle/>
                    <a:p>
                      <a:pPr lvl="0">
                        <a:buNone/>
                      </a:pPr>
                      <a:r>
                        <a:rPr lang="en-US" sz="2000" b="0" i="0" u="none" strike="noStrike" noProof="0">
                          <a:solidFill>
                            <a:srgbClr val="111111"/>
                          </a:solidFill>
                          <a:latin typeface="Corbel" panose="020B0503020204020204"/>
                        </a:rPr>
                        <a:t>Observation</a:t>
                      </a:r>
                      <a:endParaRPr lang="en-US" sz="2000"/>
                    </a:p>
                  </a:txBody>
                  <a:tcPr/>
                </a:tc>
                <a:tc>
                  <a:txBody>
                    <a:bodyPr/>
                    <a:lstStyle/>
                    <a:p>
                      <a:pPr lvl="0">
                        <a:buNone/>
                      </a:pPr>
                      <a:r>
                        <a:rPr lang="en-US" sz="1800" b="1" i="0" u="none" strike="noStrike" noProof="0">
                          <a:solidFill>
                            <a:srgbClr val="FFFFFF"/>
                          </a:solidFill>
                          <a:latin typeface="Corbel" panose="020B0503020204020204"/>
                        </a:rPr>
                        <a:t> </a:t>
                      </a:r>
                      <a:r>
                        <a:rPr lang="en-US" sz="2000" b="1" i="0" u="none" strike="noStrike" noProof="0">
                          <a:solidFill>
                            <a:srgbClr val="FFFFFF"/>
                          </a:solidFill>
                          <a:latin typeface="Corbel" panose="020B0503020204020204"/>
                        </a:rPr>
                        <a:t> </a:t>
                      </a:r>
                      <a:r>
                        <a:rPr lang="en-US" sz="2000" b="0" i="0" u="none" strike="noStrike" noProof="0">
                          <a:solidFill>
                            <a:srgbClr val="111111"/>
                          </a:solidFill>
                        </a:rPr>
                        <a:t>Inference</a:t>
                      </a:r>
                      <a:endParaRPr lang="en-US" sz="2000"/>
                    </a:p>
                  </a:txBody>
                  <a:tcPr/>
                </a:tc>
                <a:tc>
                  <a:txBody>
                    <a:bodyPr/>
                    <a:lstStyle/>
                    <a:p>
                      <a:pPr lvl="0">
                        <a:buNone/>
                      </a:pPr>
                      <a:r>
                        <a:rPr lang="en-US" sz="2000" b="0" i="0" u="none" strike="noStrike" noProof="0">
                          <a:solidFill>
                            <a:srgbClr val="111111"/>
                          </a:solidFill>
                          <a:latin typeface="Corbel" panose="020B0503020204020204"/>
                        </a:rPr>
                        <a:t>Opportunity</a:t>
                      </a:r>
                      <a:endParaRPr lang="en-US" sz="2000"/>
                    </a:p>
                  </a:txBody>
                  <a:tcPr/>
                </a:tc>
                <a:tc>
                  <a:txBody>
                    <a:bodyPr/>
                    <a:lstStyle/>
                    <a:p>
                      <a:pPr lvl="0">
                        <a:buNone/>
                      </a:pPr>
                      <a:r>
                        <a:rPr lang="en-US" sz="2000" b="0" i="0" u="none" strike="noStrike" noProof="0">
                          <a:solidFill>
                            <a:srgbClr val="111111"/>
                          </a:solidFill>
                          <a:latin typeface="Corbel" panose="020B0503020204020204"/>
                        </a:rPr>
                        <a:t>Recommendation</a:t>
                      </a:r>
                      <a:endParaRPr lang="en-US" sz="2000" err="1"/>
                    </a:p>
                  </a:txBody>
                  <a:tcPr/>
                </a:tc>
                <a:extLst>
                  <a:ext uri="{0D108BD9-81ED-4DB2-BD59-A6C34878D82A}">
                    <a16:rowId xmlns:a16="http://schemas.microsoft.com/office/drawing/2014/main" val="2247503896"/>
                  </a:ext>
                </a:extLst>
              </a:tr>
              <a:tr h="1185980">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800" b="0" i="0" kern="1200">
                          <a:solidFill>
                            <a:schemeClr val="dk1"/>
                          </a:solidFill>
                          <a:effectLst/>
                          <a:latin typeface="+mn-lt"/>
                          <a:ea typeface="+mn-ea"/>
                          <a:cs typeface="+mn-cs"/>
                        </a:rPr>
                        <a:t>Enhance knowledge in various subjects</a:t>
                      </a:r>
                    </a:p>
                    <a:p>
                      <a:pPr lvl="0">
                        <a:buNone/>
                      </a:pPr>
                      <a:r>
                        <a:rPr lang="en-US" sz="1200" b="0" i="0" u="none" strike="noStrike" noProof="0">
                          <a:solidFill>
                            <a:srgbClr val="111111"/>
                          </a:solidFill>
                          <a:latin typeface="Corbel" panose="020B0503020204020204"/>
                        </a:rPr>
                        <a:t> .</a:t>
                      </a:r>
                      <a:endParaRPr lang="en-US"/>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200" b="0" i="0" u="none" strike="noStrike" noProof="0">
                          <a:solidFill>
                            <a:srgbClr val="111111"/>
                          </a:solidFill>
                          <a:latin typeface="Corbel" panose="020B0503020204020204"/>
                        </a:rPr>
                        <a:t>.</a:t>
                      </a:r>
                      <a:r>
                        <a:rPr lang="en-US" sz="1800" b="0" i="0" kern="1200">
                          <a:solidFill>
                            <a:schemeClr val="dk1"/>
                          </a:solidFill>
                          <a:effectLst/>
                          <a:latin typeface="+mn-lt"/>
                          <a:ea typeface="+mn-ea"/>
                          <a:cs typeface="+mn-cs"/>
                        </a:rPr>
                        <a:t> Interactive and gamified learning increase their curiosity.</a:t>
                      </a:r>
                    </a:p>
                  </a:txBody>
                  <a:tcPr/>
                </a:tc>
                <a:tc>
                  <a:txBody>
                    <a:bodyPr/>
                    <a:lstStyle/>
                    <a:p>
                      <a:pPr lvl="0">
                        <a:buNone/>
                      </a:pPr>
                      <a:r>
                        <a:rPr lang="en-US" sz="1800" b="0" i="0" kern="1200">
                          <a:solidFill>
                            <a:schemeClr val="dk1"/>
                          </a:solidFill>
                          <a:effectLst/>
                          <a:latin typeface="+mn-lt"/>
                          <a:ea typeface="+mn-ea"/>
                          <a:cs typeface="+mn-cs"/>
                        </a:rPr>
                        <a:t>Organize community play events and outdoor activities</a:t>
                      </a:r>
                      <a:endParaRPr lang="en-US"/>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600" b="0" i="0" kern="1200">
                          <a:solidFill>
                            <a:schemeClr val="dk1"/>
                          </a:solidFill>
                          <a:effectLst/>
                          <a:latin typeface="+mn-lt"/>
                          <a:ea typeface="+mn-ea"/>
                          <a:cs typeface="+mn-cs"/>
                        </a:rPr>
                        <a:t>Invest in portable devices like tablets or laptops with pre-installed educational software.</a:t>
                      </a:r>
                    </a:p>
                  </a:txBody>
                  <a:tcPr/>
                </a:tc>
                <a:extLst>
                  <a:ext uri="{0D108BD9-81ED-4DB2-BD59-A6C34878D82A}">
                    <a16:rowId xmlns:a16="http://schemas.microsoft.com/office/drawing/2014/main" val="1942271136"/>
                  </a:ext>
                </a:extLst>
              </a:tr>
              <a:tr h="1296933">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800" b="0" i="0" kern="1200">
                          <a:solidFill>
                            <a:schemeClr val="dk1"/>
                          </a:solidFill>
                          <a:effectLst/>
                          <a:latin typeface="+mn-lt"/>
                          <a:ea typeface="+mn-ea"/>
                          <a:cs typeface="+mn-cs"/>
                        </a:rPr>
                        <a:t>Develop critical thinking and problem-solving skills</a:t>
                      </a:r>
                    </a:p>
                    <a:p>
                      <a:pPr lvl="0">
                        <a:buNone/>
                      </a:pPr>
                      <a:endParaRPr lang="en-US"/>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800" b="0" i="0" kern="1200">
                          <a:solidFill>
                            <a:schemeClr val="dk1"/>
                          </a:solidFill>
                          <a:effectLst/>
                          <a:latin typeface="+mn-lt"/>
                          <a:ea typeface="+mn-ea"/>
                          <a:cs typeface="+mn-cs"/>
                        </a:rPr>
                        <a:t>Social interactions and activities enhance their social skill</a:t>
                      </a:r>
                    </a:p>
                    <a:p>
                      <a:pPr lvl="0">
                        <a:buNone/>
                      </a:pPr>
                      <a:endParaRPr lang="en-US"/>
                    </a:p>
                  </a:txBody>
                  <a:tcPr/>
                </a:tc>
                <a:tc>
                  <a:txBody>
                    <a:bodyPr/>
                    <a:lstStyle/>
                    <a:p>
                      <a:pPr lvl="0">
                        <a:buNone/>
                      </a:pPr>
                      <a:r>
                        <a:rPr lang="en-US" sz="1800" b="0" i="0" kern="1200">
                          <a:solidFill>
                            <a:schemeClr val="dk1"/>
                          </a:solidFill>
                          <a:effectLst/>
                          <a:latin typeface="+mn-lt"/>
                          <a:ea typeface="+mn-ea"/>
                          <a:cs typeface="+mn-cs"/>
                        </a:rPr>
                        <a:t>creative play kits that can be easily transported</a:t>
                      </a:r>
                      <a:endParaRPr lang="en-US"/>
                    </a:p>
                  </a:txBody>
                  <a:tcPr/>
                </a:tc>
                <a:tc>
                  <a:txBody>
                    <a:bodyPr/>
                    <a:lstStyle/>
                    <a:p>
                      <a:pPr lvl="0">
                        <a:buNone/>
                      </a:pPr>
                      <a:r>
                        <a:rPr lang="en-US" sz="1800" b="0" i="0" kern="1200">
                          <a:solidFill>
                            <a:schemeClr val="dk1"/>
                          </a:solidFill>
                          <a:effectLst/>
                          <a:latin typeface="+mn-lt"/>
                          <a:ea typeface="+mn-ea"/>
                          <a:cs typeface="+mn-cs"/>
                        </a:rPr>
                        <a:t>Ensure consistent internet access through mobile hotspots</a:t>
                      </a:r>
                      <a:endParaRPr lang="en-US"/>
                    </a:p>
                  </a:txBody>
                  <a:tcPr/>
                </a:tc>
                <a:extLst>
                  <a:ext uri="{0D108BD9-81ED-4DB2-BD59-A6C34878D82A}">
                    <a16:rowId xmlns:a16="http://schemas.microsoft.com/office/drawing/2014/main" val="735557052"/>
                  </a:ext>
                </a:extLst>
              </a:tr>
              <a:tr h="1121084">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800" b="0" i="0" kern="1200">
                          <a:solidFill>
                            <a:schemeClr val="dk1"/>
                          </a:solidFill>
                          <a:effectLst/>
                          <a:latin typeface="+mn-lt"/>
                          <a:ea typeface="+mn-ea"/>
                          <a:cs typeface="+mn-cs"/>
                        </a:rPr>
                        <a:t>Foster a love for learning</a:t>
                      </a:r>
                    </a:p>
                  </a:txBody>
                  <a:tcPr/>
                </a:tc>
                <a:tc>
                  <a: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sz="1800" b="0" i="0" kern="1200">
                          <a:solidFill>
                            <a:schemeClr val="dk1"/>
                          </a:solidFill>
                          <a:effectLst/>
                          <a:latin typeface="+mn-lt"/>
                          <a:ea typeface="+mn-ea"/>
                          <a:cs typeface="+mn-cs"/>
                        </a:rPr>
                        <a:t>Physical activity and creative play are crucial for the overall health</a:t>
                      </a:r>
                    </a:p>
                  </a:txBody>
                  <a:tcPr/>
                </a:tc>
                <a:tc>
                  <a:txBody>
                    <a:bodyPr/>
                    <a:lstStyle/>
                    <a:p>
                      <a:pPr lvl="0">
                        <a:buNone/>
                      </a:pPr>
                      <a:r>
                        <a:rPr lang="en-US" sz="1800" b="0" i="0" kern="1200">
                          <a:solidFill>
                            <a:schemeClr val="dk1"/>
                          </a:solidFill>
                          <a:effectLst/>
                          <a:latin typeface="+mn-lt"/>
                          <a:ea typeface="+mn-ea"/>
                          <a:cs typeface="+mn-cs"/>
                        </a:rPr>
                        <a:t>mobile-friendly educational apps for  needs of  children</a:t>
                      </a:r>
                      <a:endParaRPr lang="en-US"/>
                    </a:p>
                  </a:txBody>
                  <a:tcPr/>
                </a:tc>
                <a:tc>
                  <a:txBody>
                    <a:bodyPr/>
                    <a:lstStyle/>
                    <a:p>
                      <a:pPr lvl="0">
                        <a:buNone/>
                      </a:pPr>
                      <a:r>
                        <a:rPr lang="en-US" sz="1800" b="0" i="0" kern="1200">
                          <a:solidFill>
                            <a:schemeClr val="dk1"/>
                          </a:solidFill>
                          <a:effectLst/>
                          <a:latin typeface="+mn-lt"/>
                          <a:ea typeface="+mn-ea"/>
                          <a:cs typeface="+mn-cs"/>
                        </a:rPr>
                        <a:t>Encourage participation in online platforms for group activities </a:t>
                      </a:r>
                      <a:endParaRPr lang="en-US" sz="1200" b="0" i="0" u="none" strike="noStrike" noProof="0">
                        <a:solidFill>
                          <a:srgbClr val="111111"/>
                        </a:solidFill>
                        <a:latin typeface="Corbel" panose="020B0503020204020204"/>
                      </a:endParaRPr>
                    </a:p>
                  </a:txBody>
                  <a:tcPr/>
                </a:tc>
                <a:extLst>
                  <a:ext uri="{0D108BD9-81ED-4DB2-BD59-A6C34878D82A}">
                    <a16:rowId xmlns:a16="http://schemas.microsoft.com/office/drawing/2014/main" val="26492391"/>
                  </a:ext>
                </a:extLst>
              </a:tr>
            </a:tbl>
          </a:graphicData>
        </a:graphic>
      </p:graphicFrame>
      <p:sp>
        <p:nvSpPr>
          <p:cNvPr id="7" name="TextBox 6">
            <a:extLst>
              <a:ext uri="{FF2B5EF4-FFF2-40B4-BE49-F238E27FC236}">
                <a16:creationId xmlns:a16="http://schemas.microsoft.com/office/drawing/2014/main" id="{7E870549-3857-A5BC-EE9B-0A139FB6B6BA}"/>
              </a:ext>
            </a:extLst>
          </p:cNvPr>
          <p:cNvSpPr txBox="1"/>
          <p:nvPr/>
        </p:nvSpPr>
        <p:spPr>
          <a:xfrm>
            <a:off x="5172826" y="2564482"/>
            <a:ext cx="29028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highlight>
                  <a:srgbClr val="000080"/>
                </a:highlight>
              </a:rPr>
              <a:t>OIOR TABLE</a:t>
            </a:r>
          </a:p>
        </p:txBody>
      </p:sp>
      <p:sp>
        <p:nvSpPr>
          <p:cNvPr id="8" name="TextBox 7">
            <a:extLst>
              <a:ext uri="{FF2B5EF4-FFF2-40B4-BE49-F238E27FC236}">
                <a16:creationId xmlns:a16="http://schemas.microsoft.com/office/drawing/2014/main" id="{1F7B8B53-0E67-7DFE-836C-CE14DD742399}"/>
              </a:ext>
            </a:extLst>
          </p:cNvPr>
          <p:cNvSpPr txBox="1"/>
          <p:nvPr/>
        </p:nvSpPr>
        <p:spPr>
          <a:xfrm>
            <a:off x="1629196" y="831622"/>
            <a:ext cx="106359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111111"/>
                </a:solidFill>
              </a:rPr>
              <a:t>Sarah(child)</a:t>
            </a:r>
            <a:endParaRPr lang="en-US" dirty="0"/>
          </a:p>
          <a:p>
            <a:pPr algn="l"/>
            <a:r>
              <a:rPr lang="en-US" dirty="0">
                <a:solidFill>
                  <a:srgbClr val="111111"/>
                </a:solidFill>
                <a:latin typeface="-apple-system"/>
              </a:rPr>
              <a:t>Sarah</a:t>
            </a:r>
            <a:r>
              <a:rPr lang="en-US" b="0" i="0" dirty="0">
                <a:solidFill>
                  <a:srgbClr val="111111"/>
                </a:solidFill>
                <a:effectLst/>
                <a:latin typeface="-apple-system"/>
              </a:rPr>
              <a:t> uses the app to explore new subjects and connect with friends while traveling. The app’s educational games and group challenges provide a fun way to learn and stay engaged with peers, even on the move.</a:t>
            </a:r>
            <a:endParaRPr lang="en-US" dirty="0"/>
          </a:p>
          <a:p>
            <a:r>
              <a:rPr lang="en-US" b="1" dirty="0">
                <a:solidFill>
                  <a:srgbClr val="111111"/>
                </a:solidFill>
              </a:rPr>
              <a:t>Dave (Elderly Grandparent)</a:t>
            </a:r>
            <a:endParaRPr lang="en-US" dirty="0"/>
          </a:p>
          <a:p>
            <a:pPr marL="285750" indent="-285750">
              <a:buFont typeface="Arial"/>
              <a:buChar char="•"/>
            </a:pPr>
            <a:r>
              <a:rPr lang="en-US" b="1" i="0" dirty="0">
                <a:solidFill>
                  <a:srgbClr val="111111"/>
                </a:solidFill>
                <a:effectLst/>
                <a:latin typeface="-apple-system"/>
              </a:rPr>
              <a:t>Usage</a:t>
            </a:r>
            <a:r>
              <a:rPr lang="en-US" b="0" i="0" dirty="0">
                <a:solidFill>
                  <a:srgbClr val="111111"/>
                </a:solidFill>
                <a:effectLst/>
                <a:latin typeface="-apple-system"/>
              </a:rPr>
              <a:t>: Dave uses the app to help his grandson learn and play interactive brain games that keep him sharp. The storytelling feature allows him to pass on knowledge, while the brain games help maintain his cognitive health.</a:t>
            </a:r>
          </a:p>
          <a:p>
            <a:pPr marL="285750" indent="-285750">
              <a:buFont typeface="Arial"/>
              <a:buChar char="•"/>
            </a:pPr>
            <a:endParaRPr lang="en-US" dirty="0"/>
          </a:p>
        </p:txBody>
      </p:sp>
      <p:pic>
        <p:nvPicPr>
          <p:cNvPr id="9" name="Picture 8">
            <a:extLst>
              <a:ext uri="{FF2B5EF4-FFF2-40B4-BE49-F238E27FC236}">
                <a16:creationId xmlns:a16="http://schemas.microsoft.com/office/drawing/2014/main" id="{4AF2BD1F-5DF0-4947-B43F-D4242F9C194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600" y="1610299"/>
            <a:ext cx="1030078" cy="1030078"/>
          </a:xfrm>
          <a:prstGeom prst="rect">
            <a:avLst/>
          </a:prstGeom>
        </p:spPr>
      </p:pic>
      <p:pic>
        <p:nvPicPr>
          <p:cNvPr id="12" name="Picture 11" descr="A round icon of a child&#10;&#10;Description automatically generated">
            <a:extLst>
              <a:ext uri="{FF2B5EF4-FFF2-40B4-BE49-F238E27FC236}">
                <a16:creationId xmlns:a16="http://schemas.microsoft.com/office/drawing/2014/main" id="{5AB3011B-4D31-0C1E-0ED8-3FF2AD3B1A03}"/>
              </a:ext>
            </a:extLst>
          </p:cNvPr>
          <p:cNvPicPr>
            <a:picLocks noChangeAspect="1"/>
          </p:cNvPicPr>
          <p:nvPr/>
        </p:nvPicPr>
        <p:blipFill>
          <a:blip r:embed="rId5"/>
          <a:stretch>
            <a:fillRect/>
          </a:stretch>
        </p:blipFill>
        <p:spPr>
          <a:xfrm>
            <a:off x="559106" y="490247"/>
            <a:ext cx="1011717" cy="1030080"/>
          </a:xfrm>
          <a:prstGeom prst="rect">
            <a:avLst/>
          </a:prstGeom>
        </p:spPr>
      </p:pic>
      <p:pic>
        <p:nvPicPr>
          <p:cNvPr id="3" name="Picture 2">
            <a:extLst>
              <a:ext uri="{FF2B5EF4-FFF2-40B4-BE49-F238E27FC236}">
                <a16:creationId xmlns:a16="http://schemas.microsoft.com/office/drawing/2014/main" id="{65656A58-D132-08F6-D67F-6E456F1F5714}"/>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11086007" y="-45890"/>
            <a:ext cx="1011716" cy="1233029"/>
          </a:xfrm>
          <a:prstGeom prst="rect">
            <a:avLst/>
          </a:prstGeom>
        </p:spPr>
      </p:pic>
      <p:pic>
        <p:nvPicPr>
          <p:cNvPr id="5" name="Picture 4">
            <a:extLst>
              <a:ext uri="{FF2B5EF4-FFF2-40B4-BE49-F238E27FC236}">
                <a16:creationId xmlns:a16="http://schemas.microsoft.com/office/drawing/2014/main" id="{F047F85D-A006-0D94-8108-8221E1D56FC4}"/>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121060" y="43374"/>
            <a:ext cx="1009650" cy="947737"/>
          </a:xfrm>
          <a:prstGeom prst="rect">
            <a:avLst/>
          </a:prstGeom>
        </p:spPr>
      </p:pic>
    </p:spTree>
    <p:extLst>
      <p:ext uri="{BB962C8B-B14F-4D97-AF65-F5344CB8AC3E}">
        <p14:creationId xmlns:p14="http://schemas.microsoft.com/office/powerpoint/2010/main" val="11213961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6.0.33"/>
  <p:tag name="AS_OS" val="Microsoft Windows NT 10.0.20348.0"/>
  <p:tag name="AS_RELEASE_DATE" val="2024.06.14"/>
  <p:tag name="AS_TITLE" val="Aspose.Slides for .NET6"/>
  <p:tag name="AS_VERSION" val="24.6"/>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1145</TotalTime>
  <Words>2063</Words>
  <Application>Microsoft Office PowerPoint</Application>
  <PresentationFormat>Widescreen</PresentationFormat>
  <Paragraphs>329</Paragraphs>
  <Slides>19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-apple-system</vt:lpstr>
      <vt:lpstr>Arial</vt:lpstr>
      <vt:lpstr>Calibri</vt:lpstr>
      <vt:lpstr>Corbel</vt:lpstr>
      <vt:lpstr>inherit</vt:lpstr>
      <vt:lpstr>Trebuchet MS</vt:lpstr>
      <vt:lpstr>Wingdings</vt:lpstr>
      <vt:lpstr>Wingdings 3</vt:lpstr>
      <vt:lpstr>Facet</vt:lpstr>
      <vt:lpstr>Work and play for nomad children</vt:lpstr>
      <vt:lpstr>KEYWORDS BY SORTING AND AFFINITY LINKS </vt:lpstr>
      <vt:lpstr> </vt:lpstr>
      <vt:lpstr>MATRIX TABLE</vt:lpstr>
      <vt:lpstr>USER PARTICIPANT MAPPING</vt:lpstr>
      <vt:lpstr> CONTEXTUAL INQUARY </vt:lpstr>
      <vt:lpstr>QUESTIONNAIRES AND CUE CARDS </vt:lpstr>
      <vt:lpstr>ACTIVITY MAPPING </vt:lpstr>
      <vt:lpstr>PERSONAS AND OIOR TABLE </vt:lpstr>
      <vt:lpstr>IDEATION PART  - ONE</vt:lpstr>
      <vt:lpstr>CONTINUATION</vt:lpstr>
      <vt:lpstr>IDEATION PART - TWO</vt:lpstr>
      <vt:lpstr>SOFT PROTOTYPE</vt:lpstr>
      <vt:lpstr>MEDIUM PROTOTYPE</vt:lpstr>
      <vt:lpstr> PROTOTYPE</vt:lpstr>
      <vt:lpstr>                               USABILITY STUDIES, FEEDBACK</vt:lpstr>
      <vt:lpstr>CREATING BUSINESS MODEL</vt:lpstr>
      <vt:lpstr>SOAR  -- ANALYSIS</vt:lpstr>
      <vt:lpstr>FULL REFERENCE AND ACKNOWLEDGEMENT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MENTAL HEALTH CARE SYSTEM</dc:title>
  <dc:creator>aiml 2022</dc:creator>
  <cp:lastModifiedBy>nidhish ragav</cp:lastModifiedBy>
  <cp:revision>838</cp:revision>
  <dcterms:created xsi:type="dcterms:W3CDTF">2024-09-30T10:06:18Z</dcterms:created>
  <dcterms:modified xsi:type="dcterms:W3CDTF">2024-12-05T03:26:25Z</dcterms:modified>
</cp:coreProperties>
</file>